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
  </p:notesMasterIdLst>
  <p:handoutMasterIdLst>
    <p:handoutMasterId r:id="rId6"/>
  </p:handoutMasterIdLst>
  <p:sldIdLst>
    <p:sldId id="257" r:id="rId2"/>
    <p:sldId id="259" r:id="rId3"/>
    <p:sldId id="256" r:id="rId4"/>
  </p:sldIdLst>
  <p:sldSz cx="9906000" cy="6858000" type="A4"/>
  <p:notesSz cx="6745288" cy="98821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高橋 潤" initials="高橋" lastIdx="3" clrIdx="0">
    <p:extLst>
      <p:ext uri="{19B8F6BF-5375-455C-9EA6-DF929625EA0E}">
        <p15:presenceInfo xmlns:p15="http://schemas.microsoft.com/office/powerpoint/2012/main" userId="0d37da03bd834fc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72" y="-630"/>
      </p:cViewPr>
      <p:guideLst/>
    </p:cSldViewPr>
  </p:slideViewPr>
  <p:notesTextViewPr>
    <p:cViewPr>
      <p:scale>
        <a:sx n="1" d="1"/>
        <a:sy n="1" d="1"/>
      </p:scale>
      <p:origin x="0" y="0"/>
    </p:cViewPr>
  </p:notesTextViewPr>
  <p:notesViewPr>
    <p:cSldViewPr snapToGrid="0">
      <p:cViewPr varScale="1">
        <p:scale>
          <a:sx n="80" d="100"/>
          <a:sy n="80" d="100"/>
        </p:scale>
        <p:origin x="403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57A5-E231-4DB6-92CF-A66BE0110A28}"/>
              </a:ext>
            </a:extLst>
          </p:cNvPr>
          <p:cNvSpPr>
            <a:spLocks noGrp="1"/>
          </p:cNvSpPr>
          <p:nvPr>
            <p:ph type="hdr" sz="quarter"/>
          </p:nvPr>
        </p:nvSpPr>
        <p:spPr>
          <a:xfrm>
            <a:off x="1" y="0"/>
            <a:ext cx="2923541" cy="495778"/>
          </a:xfrm>
          <a:prstGeom prst="rect">
            <a:avLst/>
          </a:prstGeom>
        </p:spPr>
        <p:txBody>
          <a:bodyPr vert="horz" lIns="91541" tIns="45770" rIns="91541" bIns="4577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46E1F4E9-82AF-4F6C-8A35-816EAEE31FAE}"/>
              </a:ext>
            </a:extLst>
          </p:cNvPr>
          <p:cNvSpPr>
            <a:spLocks noGrp="1"/>
          </p:cNvSpPr>
          <p:nvPr>
            <p:ph type="dt" sz="quarter" idx="1"/>
          </p:nvPr>
        </p:nvSpPr>
        <p:spPr>
          <a:xfrm>
            <a:off x="3820158" y="0"/>
            <a:ext cx="2923540" cy="495778"/>
          </a:xfrm>
          <a:prstGeom prst="rect">
            <a:avLst/>
          </a:prstGeom>
        </p:spPr>
        <p:txBody>
          <a:bodyPr vert="horz" lIns="91541" tIns="45770" rIns="91541" bIns="45770" rtlCol="0"/>
          <a:lstStyle>
            <a:lvl1pPr algn="r">
              <a:defRPr sz="1200"/>
            </a:lvl1pPr>
          </a:lstStyle>
          <a:p>
            <a:endParaRPr kumimoji="1" lang="ja-JP" altLang="en-US" dirty="0"/>
          </a:p>
        </p:txBody>
      </p:sp>
      <p:sp>
        <p:nvSpPr>
          <p:cNvPr id="4" name="フッター プレースホルダー 3">
            <a:extLst>
              <a:ext uri="{FF2B5EF4-FFF2-40B4-BE49-F238E27FC236}">
                <a16:creationId xmlns:a16="http://schemas.microsoft.com/office/drawing/2014/main" id="{2BEF37F5-4318-47B4-BD00-C9EBE55E0F22}"/>
              </a:ext>
            </a:extLst>
          </p:cNvPr>
          <p:cNvSpPr>
            <a:spLocks noGrp="1"/>
          </p:cNvSpPr>
          <p:nvPr>
            <p:ph type="ftr" sz="quarter" idx="2"/>
          </p:nvPr>
        </p:nvSpPr>
        <p:spPr>
          <a:xfrm>
            <a:off x="1" y="9386410"/>
            <a:ext cx="2923541" cy="495778"/>
          </a:xfrm>
          <a:prstGeom prst="rect">
            <a:avLst/>
          </a:prstGeom>
        </p:spPr>
        <p:txBody>
          <a:bodyPr vert="horz" lIns="91541" tIns="45770" rIns="91541" bIns="4577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D5C72160-B7AD-4C2A-BF54-813C42CEBD77}"/>
              </a:ext>
            </a:extLst>
          </p:cNvPr>
          <p:cNvSpPr>
            <a:spLocks noGrp="1"/>
          </p:cNvSpPr>
          <p:nvPr>
            <p:ph type="sldNum" sz="quarter" idx="3"/>
          </p:nvPr>
        </p:nvSpPr>
        <p:spPr>
          <a:xfrm>
            <a:off x="3820158" y="9386410"/>
            <a:ext cx="2923540" cy="495778"/>
          </a:xfrm>
          <a:prstGeom prst="rect">
            <a:avLst/>
          </a:prstGeom>
        </p:spPr>
        <p:txBody>
          <a:bodyPr vert="horz" lIns="91541" tIns="45770" rIns="91541" bIns="45770" rtlCol="0" anchor="b"/>
          <a:lstStyle>
            <a:lvl1pPr algn="r">
              <a:defRPr sz="1200"/>
            </a:lvl1pPr>
          </a:lstStyle>
          <a:p>
            <a:endParaRPr kumimoji="1" lang="ja-JP" altLang="en-US" dirty="0"/>
          </a:p>
        </p:txBody>
      </p:sp>
    </p:spTree>
    <p:extLst>
      <p:ext uri="{BB962C8B-B14F-4D97-AF65-F5344CB8AC3E}">
        <p14:creationId xmlns:p14="http://schemas.microsoft.com/office/powerpoint/2010/main" val="12205569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23541" cy="495778"/>
          </a:xfrm>
          <a:prstGeom prst="rect">
            <a:avLst/>
          </a:prstGeom>
        </p:spPr>
        <p:txBody>
          <a:bodyPr vert="horz" lIns="91541" tIns="45770" rIns="91541" bIns="4577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20158" y="0"/>
            <a:ext cx="2923540" cy="495778"/>
          </a:xfrm>
          <a:prstGeom prst="rect">
            <a:avLst/>
          </a:prstGeom>
        </p:spPr>
        <p:txBody>
          <a:bodyPr vert="horz" lIns="91541" tIns="45770" rIns="91541" bIns="45770" rtlCol="0"/>
          <a:lstStyle>
            <a:lvl1pPr algn="r">
              <a:defRPr sz="1200"/>
            </a:lvl1pPr>
          </a:lstStyle>
          <a:p>
            <a:fld id="{4D9209D2-5F20-4750-B85B-C5257D22E6B5}"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963613" y="1235075"/>
            <a:ext cx="4818062" cy="3335338"/>
          </a:xfrm>
          <a:prstGeom prst="rect">
            <a:avLst/>
          </a:prstGeom>
          <a:noFill/>
          <a:ln w="12700">
            <a:solidFill>
              <a:prstClr val="black"/>
            </a:solidFill>
          </a:ln>
        </p:spPr>
        <p:txBody>
          <a:bodyPr vert="horz" lIns="91541" tIns="45770" rIns="91541" bIns="45770" rtlCol="0" anchor="ctr"/>
          <a:lstStyle/>
          <a:p>
            <a:endParaRPr lang="ja-JP" altLang="en-US"/>
          </a:p>
        </p:txBody>
      </p:sp>
      <p:sp>
        <p:nvSpPr>
          <p:cNvPr id="5" name="ノート プレースホルダー 4"/>
          <p:cNvSpPr>
            <a:spLocks noGrp="1"/>
          </p:cNvSpPr>
          <p:nvPr>
            <p:ph type="body" sz="quarter" idx="3"/>
          </p:nvPr>
        </p:nvSpPr>
        <p:spPr>
          <a:xfrm>
            <a:off x="674053" y="4755973"/>
            <a:ext cx="5397184" cy="3891538"/>
          </a:xfrm>
          <a:prstGeom prst="rect">
            <a:avLst/>
          </a:prstGeom>
        </p:spPr>
        <p:txBody>
          <a:bodyPr vert="horz" lIns="91541" tIns="45770" rIns="91541" bIns="4577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86410"/>
            <a:ext cx="2923541" cy="495778"/>
          </a:xfrm>
          <a:prstGeom prst="rect">
            <a:avLst/>
          </a:prstGeom>
        </p:spPr>
        <p:txBody>
          <a:bodyPr vert="horz" lIns="91541" tIns="45770" rIns="91541" bIns="4577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20158" y="9386410"/>
            <a:ext cx="2923540" cy="495778"/>
          </a:xfrm>
          <a:prstGeom prst="rect">
            <a:avLst/>
          </a:prstGeom>
        </p:spPr>
        <p:txBody>
          <a:bodyPr vert="horz" lIns="91541" tIns="45770" rIns="91541" bIns="45770" rtlCol="0" anchor="b"/>
          <a:lstStyle>
            <a:lvl1pPr algn="r">
              <a:defRPr sz="1200"/>
            </a:lvl1pPr>
          </a:lstStyle>
          <a:p>
            <a:fld id="{8ED14D94-5DF7-47E9-AD94-539D67ADD94B}" type="slidenum">
              <a:rPr kumimoji="1" lang="ja-JP" altLang="en-US" smtClean="0"/>
              <a:t>‹#›</a:t>
            </a:fld>
            <a:endParaRPr kumimoji="1" lang="ja-JP" altLang="en-US"/>
          </a:p>
        </p:txBody>
      </p:sp>
    </p:spTree>
    <p:extLst>
      <p:ext uri="{BB962C8B-B14F-4D97-AF65-F5344CB8AC3E}">
        <p14:creationId xmlns:p14="http://schemas.microsoft.com/office/powerpoint/2010/main" val="118061199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30BA4CD-8E6F-4DCF-BE0F-20575FC490CC}" type="datetime1">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2647257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831A3E4-9FE0-485B-AA95-F1E6452B6FA7}" type="datetime1">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2870665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55439A3-36E9-4E8C-8DB8-9EFCFF4F8C0B}" type="datetime1">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291300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5DA4A5B-466E-4593-A9DE-88BB1B976817}" type="datetime1">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1800434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826A2DF-25D3-432E-86EB-002EFEB23C09}" type="datetime1">
              <a:rPr kumimoji="1" lang="ja-JP" altLang="en-US" smtClean="0"/>
              <a:t>2026/9/28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288730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2A19C2B-0DDC-4995-BA95-71CBDD53F330}" type="datetime1">
              <a:rPr kumimoji="1" lang="ja-JP" altLang="en-US" smtClean="0"/>
              <a:t>2026/9/28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456553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F605D1-8B00-46D2-9A17-11ABB6525CD3}" type="datetime1">
              <a:rPr kumimoji="1" lang="ja-JP" altLang="en-US" smtClean="0"/>
              <a:t>2026/9/28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673767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78B5142-772D-4DDA-A2C8-5D4FF3FFBCCD}" type="datetime1">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11352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73D4A99-CD54-4949-9E7A-045CC41B5474}" type="datetime1">
              <a:rPr kumimoji="1" lang="ja-JP" altLang="en-US" smtClean="0"/>
              <a:t>2026/9/28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428385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C854E44-E3F8-4FE0-8FC1-7F0BEA7D78DF}" type="datetime1">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1818689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9092397-F769-4B14-9484-F1CD612F2AB8}" type="datetime1">
              <a:rPr kumimoji="1" lang="ja-JP" altLang="en-US" smtClean="0"/>
              <a:t>2026/9/28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1654661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B88C65-F1F9-4CE6-8004-E4B87F89C4ED}" type="datetime1">
              <a:rPr kumimoji="1" lang="ja-JP" altLang="en-US" smtClean="0"/>
              <a:t>2026/9/28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DC8FA0-C96F-4C7E-AB8B-5FABE7664482}" type="slidenum">
              <a:rPr kumimoji="1" lang="ja-JP" altLang="en-US" smtClean="0"/>
              <a:t>‹#›</a:t>
            </a:fld>
            <a:endParaRPr kumimoji="1" lang="ja-JP" altLang="en-US"/>
          </a:p>
        </p:txBody>
      </p:sp>
    </p:spTree>
    <p:extLst>
      <p:ext uri="{BB962C8B-B14F-4D97-AF65-F5344CB8AC3E}">
        <p14:creationId xmlns:p14="http://schemas.microsoft.com/office/powerpoint/2010/main" val="34835697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20D9096-BB03-44BC-B402-BA71A2339B23}"/>
              </a:ext>
            </a:extLst>
          </p:cNvPr>
          <p:cNvSpPr/>
          <p:nvPr/>
        </p:nvSpPr>
        <p:spPr>
          <a:xfrm>
            <a:off x="288970" y="2175680"/>
            <a:ext cx="9431866" cy="457899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四角形: メモ 5">
            <a:extLst>
              <a:ext uri="{FF2B5EF4-FFF2-40B4-BE49-F238E27FC236}">
                <a16:creationId xmlns:a16="http://schemas.microsoft.com/office/drawing/2014/main" id="{D2153466-8E3C-49AA-A0D5-CBCD111B69C1}"/>
              </a:ext>
            </a:extLst>
          </p:cNvPr>
          <p:cNvSpPr/>
          <p:nvPr/>
        </p:nvSpPr>
        <p:spPr>
          <a:xfrm>
            <a:off x="288970" y="823400"/>
            <a:ext cx="7201913" cy="1345018"/>
          </a:xfrm>
          <a:prstGeom prst="foldedCorner">
            <a:avLst>
              <a:gd name="adj" fmla="val 15499"/>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0" rtlCol="0" anchor="t" anchorCtr="0"/>
          <a:lstStyle/>
          <a:p>
            <a:r>
              <a:rPr kumimoji="1" lang="ja-JP" altLang="en-US" sz="1400" u="sng" dirty="0">
                <a:solidFill>
                  <a:schemeClr val="tx1"/>
                </a:solidFill>
                <a:latin typeface="UD デジタル 教科書体 NK-R" panose="02020400000000000000" pitchFamily="18" charset="-128"/>
                <a:ea typeface="UD デジタル 教科書体 NK-R" panose="02020400000000000000" pitchFamily="18" charset="-128"/>
              </a:rPr>
              <a:t>アフレア指定事業とは・・・</a:t>
            </a:r>
            <a:r>
              <a:rPr kumimoji="1" lang="ja-JP" altLang="en-US" sz="1400" dirty="0">
                <a:solidFill>
                  <a:schemeClr val="tx1"/>
                </a:solidFill>
                <a:latin typeface="UD デジタル 教科書体 NK-R" panose="02020400000000000000" pitchFamily="18" charset="-128"/>
                <a:ea typeface="UD デジタル 教科書体 NK-R" panose="02020400000000000000" pitchFamily="18" charset="-128"/>
              </a:rPr>
              <a:t>　　</a:t>
            </a:r>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幅広い層をターゲットとした多様な内容の事業をアフレアを会場として実施することで、一般社団法人アフレアの設立目的である、「まちづくり」、「地域活性化」、「魅力的な情報発信」、「賑わいの創出及び地域への波及」、「施設利用者の交流促進」を図るもの。</a:t>
            </a:r>
            <a:endParaRPr kumimoji="1" lang="en-US" altLang="ja-JP" sz="1200" dirty="0">
              <a:solidFill>
                <a:schemeClr val="tx1"/>
              </a:solidFill>
              <a:latin typeface="UD デジタル 教科書体 NK-R" panose="02020400000000000000" pitchFamily="18" charset="-128"/>
              <a:ea typeface="UD デジタル 教科書体 NK-R" panose="02020400000000000000" pitchFamily="18" charset="-128"/>
            </a:endParaRPr>
          </a:p>
          <a:p>
            <a:r>
              <a:rPr kumimoji="1" lang="ja-JP" altLang="en-US" sz="1200" dirty="0">
                <a:solidFill>
                  <a:schemeClr val="tx1"/>
                </a:solidFill>
                <a:latin typeface="UD デジタル 教科書体 NK-R" panose="02020400000000000000" pitchFamily="18" charset="-128"/>
                <a:ea typeface="UD デジタル 教科書体 NK-R" panose="02020400000000000000" pitchFamily="18" charset="-128"/>
              </a:rPr>
              <a:t>　あわら市内外で活躍する「まちづくり団体」や、イベントの運営ノウハウに長けた事業者等からの多様な企画提案を募集し、事業の運営を委託することにより、数千人規模の来場者を獲得し、来場者の満足度が高い事業を目指す。</a:t>
            </a:r>
          </a:p>
        </p:txBody>
      </p:sp>
      <p:sp>
        <p:nvSpPr>
          <p:cNvPr id="4" name="正方形/長方形 3">
            <a:extLst>
              <a:ext uri="{FF2B5EF4-FFF2-40B4-BE49-F238E27FC236}">
                <a16:creationId xmlns:a16="http://schemas.microsoft.com/office/drawing/2014/main" id="{7F569A97-ACD1-48A9-806F-674F0B87372A}"/>
              </a:ext>
            </a:extLst>
          </p:cNvPr>
          <p:cNvSpPr/>
          <p:nvPr/>
        </p:nvSpPr>
        <p:spPr>
          <a:xfrm>
            <a:off x="2564291" y="52895"/>
            <a:ext cx="4527201" cy="461665"/>
          </a:xfrm>
          <a:prstGeom prst="rect">
            <a:avLst/>
          </a:prstGeom>
          <a:noFill/>
        </p:spPr>
        <p:txBody>
          <a:bodyPr wrap="none" lIns="91440" tIns="45720" rIns="91440" bIns="45720">
            <a:spAutoFit/>
          </a:bodyPr>
          <a:lstStyle/>
          <a:p>
            <a:pPr algn="ctr"/>
            <a:r>
              <a:rPr lang="ja-JP" altLang="en-US" sz="2400" dirty="0">
                <a:ln w="0"/>
                <a:effectLst>
                  <a:outerShdw blurRad="38100" dist="19050" dir="2700000" algn="tl" rotWithShape="0">
                    <a:schemeClr val="dk1">
                      <a:alpha val="40000"/>
                    </a:schemeClr>
                  </a:outerShdw>
                </a:effectLst>
                <a:latin typeface="UD デジタル 教科書体 NK-R" panose="02020400000000000000" pitchFamily="18" charset="-128"/>
                <a:ea typeface="UD デジタル 教科書体 NK-R" panose="02020400000000000000" pitchFamily="18" charset="-128"/>
              </a:rPr>
              <a:t>令和９年度　指定事業選定の概要</a:t>
            </a:r>
          </a:p>
        </p:txBody>
      </p:sp>
      <p:pic>
        <p:nvPicPr>
          <p:cNvPr id="5" name="図 4">
            <a:extLst>
              <a:ext uri="{FF2B5EF4-FFF2-40B4-BE49-F238E27FC236}">
                <a16:creationId xmlns:a16="http://schemas.microsoft.com/office/drawing/2014/main" id="{1446FDD2-6BF9-49E7-93B8-7523619E13A6}"/>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4232" y="475897"/>
            <a:ext cx="2128925" cy="1629981"/>
          </a:xfrm>
          <a:prstGeom prst="rect">
            <a:avLst/>
          </a:prstGeom>
          <a:noFill/>
          <a:ln>
            <a:noFill/>
          </a:ln>
        </p:spPr>
      </p:pic>
      <p:sp>
        <p:nvSpPr>
          <p:cNvPr id="8" name="正方形/長方形 7">
            <a:extLst>
              <a:ext uri="{FF2B5EF4-FFF2-40B4-BE49-F238E27FC236}">
                <a16:creationId xmlns:a16="http://schemas.microsoft.com/office/drawing/2014/main" id="{E830C9A8-1515-4AC6-9229-0198C941BA01}"/>
              </a:ext>
            </a:extLst>
          </p:cNvPr>
          <p:cNvSpPr/>
          <p:nvPr/>
        </p:nvSpPr>
        <p:spPr>
          <a:xfrm>
            <a:off x="2067186" y="1889610"/>
            <a:ext cx="5137954" cy="261344"/>
          </a:xfrm>
          <a:prstGeom prst="rect">
            <a:avLst/>
          </a:prstGeom>
          <a:solidFill>
            <a:schemeClr val="bg1"/>
          </a:solidFill>
          <a:ln w="19050">
            <a:prstDash val="sysDot"/>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r>
              <a:rPr kumimoji="1" lang="en-US" altLang="ja-JP" sz="1100" dirty="0">
                <a:solidFill>
                  <a:schemeClr val="tx1"/>
                </a:solidFill>
                <a:latin typeface="UD デジタル 教科書体 NK-R" panose="02020400000000000000" pitchFamily="18" charset="-128"/>
                <a:ea typeface="UD デジタル 教科書体 NK-R" panose="02020400000000000000" pitchFamily="18" charset="-128"/>
              </a:rPr>
              <a:t>※</a:t>
            </a:r>
            <a:r>
              <a:rPr kumimoji="1" lang="ja-JP" altLang="en-US" sz="1100" dirty="0">
                <a:solidFill>
                  <a:schemeClr val="tx1"/>
                </a:solidFill>
                <a:latin typeface="UD デジタル 教科書体 NK-R" panose="02020400000000000000" pitchFamily="18" charset="-128"/>
                <a:ea typeface="UD デジタル 教科書体 NK-R" panose="02020400000000000000" pitchFamily="18" charset="-128"/>
              </a:rPr>
              <a:t>　単なる展示会や演劇、演奏、発表のみに終始するものは、指定事業とはならない。</a:t>
            </a:r>
          </a:p>
        </p:txBody>
      </p:sp>
      <p:graphicFrame>
        <p:nvGraphicFramePr>
          <p:cNvPr id="10" name="表 9">
            <a:extLst>
              <a:ext uri="{FF2B5EF4-FFF2-40B4-BE49-F238E27FC236}">
                <a16:creationId xmlns:a16="http://schemas.microsoft.com/office/drawing/2014/main" id="{EB66278B-99E8-4F72-860B-9CC0C02A7B6C}"/>
              </a:ext>
            </a:extLst>
          </p:cNvPr>
          <p:cNvGraphicFramePr>
            <a:graphicFrameLocks noGrp="1"/>
          </p:cNvGraphicFramePr>
          <p:nvPr>
            <p:extLst>
              <p:ext uri="{D42A27DB-BD31-4B8C-83A1-F6EECF244321}">
                <p14:modId xmlns:p14="http://schemas.microsoft.com/office/powerpoint/2010/main" val="1750874655"/>
              </p:ext>
            </p:extLst>
          </p:nvPr>
        </p:nvGraphicFramePr>
        <p:xfrm>
          <a:off x="442273" y="2498725"/>
          <a:ext cx="3426805" cy="2077817"/>
        </p:xfrm>
        <a:graphic>
          <a:graphicData uri="http://schemas.openxmlformats.org/drawingml/2006/table">
            <a:tbl>
              <a:tblPr firstRow="1" firstCol="1" bandRow="1">
                <a:tableStyleId>{5C22544A-7EE6-4342-B048-85BDC9FD1C3A}</a:tableStyleId>
              </a:tblPr>
              <a:tblGrid>
                <a:gridCol w="698610">
                  <a:extLst>
                    <a:ext uri="{9D8B030D-6E8A-4147-A177-3AD203B41FA5}">
                      <a16:colId xmlns:a16="http://schemas.microsoft.com/office/drawing/2014/main" val="3030996695"/>
                    </a:ext>
                  </a:extLst>
                </a:gridCol>
                <a:gridCol w="1908311">
                  <a:extLst>
                    <a:ext uri="{9D8B030D-6E8A-4147-A177-3AD203B41FA5}">
                      <a16:colId xmlns:a16="http://schemas.microsoft.com/office/drawing/2014/main" val="1655826563"/>
                    </a:ext>
                  </a:extLst>
                </a:gridCol>
                <a:gridCol w="819884">
                  <a:extLst>
                    <a:ext uri="{9D8B030D-6E8A-4147-A177-3AD203B41FA5}">
                      <a16:colId xmlns:a16="http://schemas.microsoft.com/office/drawing/2014/main" val="2707345713"/>
                    </a:ext>
                  </a:extLst>
                </a:gridCol>
              </a:tblGrid>
              <a:tr h="217997">
                <a:tc gridSpan="2">
                  <a:txBody>
                    <a:bodyPr/>
                    <a:lstStyle/>
                    <a:p>
                      <a:pPr algn="ctr"/>
                      <a:r>
                        <a:rPr lang="ja-JP" sz="1050" b="0" kern="100" dirty="0">
                          <a:effectLst/>
                          <a:latin typeface="ＭＳ ゴシック" panose="020B0609070205080204" pitchFamily="49" charset="-128"/>
                          <a:ea typeface="ＭＳ ゴシック" panose="020B0609070205080204" pitchFamily="49" charset="-128"/>
                        </a:rPr>
                        <a:t>期日</a:t>
                      </a: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hMerge="1">
                  <a:txBody>
                    <a:bodyPr/>
                    <a:lstStyle/>
                    <a:p>
                      <a:endParaRPr kumimoji="1" lang="ja-JP" altLang="en-US"/>
                    </a:p>
                  </a:txBody>
                  <a:tcPr/>
                </a:tc>
                <a:tc>
                  <a:txBody>
                    <a:bodyPr/>
                    <a:lstStyle/>
                    <a:p>
                      <a:pPr algn="ctr"/>
                      <a:r>
                        <a:rPr lang="ja-JP" sz="1050" b="0" kern="100" dirty="0">
                          <a:effectLst/>
                          <a:latin typeface="ＭＳ ゴシック" panose="020B0609070205080204" pitchFamily="49" charset="-128"/>
                          <a:ea typeface="ＭＳ ゴシック" panose="020B0609070205080204" pitchFamily="49" charset="-128"/>
                        </a:rPr>
                        <a:t>時間</a:t>
                      </a: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244054408"/>
                  </a:ext>
                </a:extLst>
              </a:tr>
              <a:tr h="205505">
                <a:tc rowSpan="8">
                  <a:txBody>
                    <a:bodyPr/>
                    <a:lstStyle/>
                    <a:p>
                      <a:pPr algn="just"/>
                      <a:r>
                        <a:rPr lang="ja-JP" sz="1050" b="0" kern="100" dirty="0">
                          <a:effectLst/>
                          <a:latin typeface="ＭＳ ゴシック" panose="020B0609070205080204" pitchFamily="49" charset="-128"/>
                          <a:ea typeface="ＭＳ ゴシック" panose="020B0609070205080204" pitchFamily="49" charset="-128"/>
                        </a:rPr>
                        <a:t>令和</a:t>
                      </a:r>
                      <a:r>
                        <a:rPr lang="ja-JP" altLang="en-US" sz="1050" b="0" kern="100" dirty="0">
                          <a:effectLst/>
                          <a:latin typeface="ＭＳ ゴシック" panose="020B0609070205080204" pitchFamily="49" charset="-128"/>
                          <a:ea typeface="ＭＳ ゴシック" panose="020B0609070205080204" pitchFamily="49" charset="-128"/>
                        </a:rPr>
                        <a:t>９</a:t>
                      </a:r>
                      <a:r>
                        <a:rPr lang="ja-JP" sz="1050" b="0" kern="100" dirty="0">
                          <a:effectLst/>
                          <a:latin typeface="ＭＳ ゴシック" panose="020B0609070205080204" pitchFamily="49" charset="-128"/>
                          <a:ea typeface="ＭＳ ゴシック" panose="020B0609070205080204" pitchFamily="49" charset="-128"/>
                        </a:rPr>
                        <a:t>年</a:t>
                      </a:r>
                      <a:endParaRPr lang="en-US" sz="1050" b="0" kern="100" dirty="0">
                        <a:effectLst/>
                        <a:latin typeface="ＭＳ ゴシック" panose="020B0609070205080204" pitchFamily="49" charset="-128"/>
                        <a:ea typeface="ＭＳ ゴシック" panose="020B0609070205080204" pitchFamily="49" charset="-128"/>
                      </a:endParaRPr>
                    </a:p>
                  </a:txBody>
                  <a:tcPr marL="68580" marR="68580" marT="0" marB="0" anchor="ctr"/>
                </a:tc>
                <a:tc>
                  <a:txBody>
                    <a:bodyPr/>
                    <a:lstStyle/>
                    <a:p>
                      <a:pPr algn="just"/>
                      <a:r>
                        <a:rPr lang="ja-JP" sz="1000" kern="100" dirty="0">
                          <a:effectLst/>
                          <a:latin typeface="ＭＳ ゴシック" panose="020B0609070205080204" pitchFamily="49" charset="-128"/>
                          <a:ea typeface="ＭＳ ゴシック" panose="020B0609070205080204" pitchFamily="49" charset="-128"/>
                        </a:rPr>
                        <a:t>４月</a:t>
                      </a:r>
                      <a:r>
                        <a:rPr lang="en-US" altLang="ja-JP" sz="1000" kern="100" dirty="0">
                          <a:effectLst/>
                          <a:latin typeface="ＭＳ ゴシック" panose="020B0609070205080204" pitchFamily="49" charset="-128"/>
                          <a:ea typeface="ＭＳ ゴシック" panose="020B0609070205080204" pitchFamily="49" charset="-128"/>
                        </a:rPr>
                        <a:t>17</a:t>
                      </a:r>
                      <a:r>
                        <a:rPr lang="ja-JP" sz="1000" kern="100" dirty="0">
                          <a:effectLst/>
                          <a:latin typeface="ＭＳ ゴシック" panose="020B0609070205080204" pitchFamily="49" charset="-128"/>
                          <a:ea typeface="ＭＳ ゴシック" panose="020B0609070205080204" pitchFamily="49" charset="-128"/>
                        </a:rPr>
                        <a:t>日（土）、</a:t>
                      </a:r>
                      <a:r>
                        <a:rPr lang="en-US" altLang="ja-JP" sz="1000" kern="100" dirty="0">
                          <a:effectLst/>
                          <a:latin typeface="ＭＳ ゴシック" panose="020B0609070205080204" pitchFamily="49" charset="-128"/>
                          <a:ea typeface="ＭＳ ゴシック" panose="020B0609070205080204" pitchFamily="49" charset="-128"/>
                        </a:rPr>
                        <a:t>18</a:t>
                      </a:r>
                      <a:r>
                        <a:rPr lang="ja-JP" sz="1000" kern="100" dirty="0">
                          <a:effectLst/>
                          <a:latin typeface="ＭＳ ゴシック" panose="020B0609070205080204" pitchFamily="49" charset="-128"/>
                          <a:ea typeface="ＭＳ ゴシック" panose="020B0609070205080204" pitchFamily="49" charset="-128"/>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rowSpan="9">
                  <a:txBody>
                    <a:bodyPr/>
                    <a:lstStyle/>
                    <a:p>
                      <a:pPr algn="just"/>
                      <a:r>
                        <a:rPr lang="ja-JP" sz="1000" kern="100" dirty="0">
                          <a:effectLst/>
                          <a:latin typeface="ＭＳ ゴシック" panose="020B0609070205080204" pitchFamily="49" charset="-128"/>
                          <a:ea typeface="ＭＳ ゴシック" panose="020B0609070205080204" pitchFamily="49" charset="-128"/>
                        </a:rPr>
                        <a:t>午前</a:t>
                      </a:r>
                      <a:r>
                        <a:rPr lang="en-US" sz="1000" kern="100" dirty="0">
                          <a:effectLst/>
                          <a:latin typeface="ＭＳ ゴシック" panose="020B0609070205080204" pitchFamily="49" charset="-128"/>
                          <a:ea typeface="ＭＳ ゴシック" panose="020B0609070205080204" pitchFamily="49" charset="-128"/>
                        </a:rPr>
                        <a:t>10</a:t>
                      </a:r>
                      <a:r>
                        <a:rPr lang="ja-JP" sz="1000" kern="100" dirty="0">
                          <a:effectLst/>
                          <a:latin typeface="ＭＳ ゴシック" panose="020B0609070205080204" pitchFamily="49" charset="-128"/>
                          <a:ea typeface="ＭＳ ゴシック" panose="020B0609070205080204" pitchFamily="49" charset="-128"/>
                        </a:rPr>
                        <a:t>時～</a:t>
                      </a:r>
                      <a:endParaRPr lang="en-US" altLang="ja-JP" sz="1000" kern="100" dirty="0">
                        <a:effectLst/>
                        <a:latin typeface="ＭＳ ゴシック" panose="020B0609070205080204" pitchFamily="49" charset="-128"/>
                        <a:ea typeface="ＭＳ ゴシック" panose="020B0609070205080204" pitchFamily="49" charset="-128"/>
                      </a:endParaRPr>
                    </a:p>
                    <a:p>
                      <a:pPr algn="just"/>
                      <a:r>
                        <a:rPr lang="ja-JP" altLang="en-US" sz="1000" kern="100" dirty="0">
                          <a:effectLst/>
                          <a:latin typeface="ＭＳ ゴシック" panose="020B0609070205080204" pitchFamily="49" charset="-128"/>
                          <a:ea typeface="ＭＳ ゴシック" panose="020B0609070205080204" pitchFamily="49" charset="-128"/>
                        </a:rPr>
                        <a:t>　</a:t>
                      </a:r>
                      <a:r>
                        <a:rPr lang="ja-JP" sz="1000" kern="100" dirty="0">
                          <a:effectLst/>
                          <a:latin typeface="ＭＳ ゴシック" panose="020B0609070205080204" pitchFamily="49" charset="-128"/>
                          <a:ea typeface="ＭＳ ゴシック" panose="020B0609070205080204" pitchFamily="49" charset="-128"/>
                        </a:rPr>
                        <a:t>午後４時</a:t>
                      </a:r>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solidFill>
                      <a:schemeClr val="accent5">
                        <a:lumMod val="40000"/>
                        <a:lumOff val="60000"/>
                      </a:schemeClr>
                    </a:solidFill>
                  </a:tcPr>
                </a:tc>
                <a:extLst>
                  <a:ext uri="{0D108BD9-81ED-4DB2-BD59-A6C34878D82A}">
                    <a16:rowId xmlns:a16="http://schemas.microsoft.com/office/drawing/2014/main" val="87843414"/>
                  </a:ext>
                </a:extLst>
              </a:tr>
              <a:tr h="205505">
                <a:tc vMerge="1">
                  <a:txBody>
                    <a:bodyPr/>
                    <a:lstStyle/>
                    <a:p>
                      <a:pPr algn="just"/>
                      <a:r>
                        <a:rPr lang="en-US" sz="1000" kern="100" dirty="0">
                          <a:effectLst/>
                          <a:latin typeface="ＭＳ ゴシック" panose="020B0609070205080204" pitchFamily="49" charset="-128"/>
                          <a:ea typeface="ＭＳ ゴシック" panose="020B0609070205080204" pitchFamily="49" charset="-128"/>
                        </a:rPr>
                        <a:t> </a:t>
                      </a:r>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just"/>
                      <a:r>
                        <a:rPr lang="ja-JP" sz="1000" kern="100" dirty="0">
                          <a:effectLst/>
                          <a:latin typeface="ＭＳ ゴシック" panose="020B0609070205080204" pitchFamily="49" charset="-128"/>
                          <a:ea typeface="ＭＳ ゴシック" panose="020B0609070205080204" pitchFamily="49" charset="-128"/>
                        </a:rPr>
                        <a:t>５月</a:t>
                      </a:r>
                      <a:r>
                        <a:rPr lang="en-US" altLang="ja-JP" sz="1000" kern="100" dirty="0">
                          <a:effectLst/>
                          <a:latin typeface="ＭＳ ゴシック" panose="020B0609070205080204" pitchFamily="49" charset="-128"/>
                          <a:ea typeface="ＭＳ ゴシック" panose="020B0609070205080204" pitchFamily="49" charset="-128"/>
                        </a:rPr>
                        <a:t>15</a:t>
                      </a:r>
                      <a:r>
                        <a:rPr lang="ja-JP" sz="1000" kern="100" dirty="0">
                          <a:effectLst/>
                          <a:latin typeface="ＭＳ ゴシック" panose="020B0609070205080204" pitchFamily="49" charset="-128"/>
                          <a:ea typeface="ＭＳ ゴシック" panose="020B0609070205080204" pitchFamily="49" charset="-128"/>
                        </a:rPr>
                        <a:t>日（土）、</a:t>
                      </a:r>
                      <a:r>
                        <a:rPr lang="en-US" altLang="ja-JP" sz="1000" kern="100" dirty="0">
                          <a:effectLst/>
                          <a:latin typeface="ＭＳ ゴシック" panose="020B0609070205080204" pitchFamily="49" charset="-128"/>
                          <a:ea typeface="ＭＳ ゴシック" panose="020B0609070205080204" pitchFamily="49" charset="-128"/>
                        </a:rPr>
                        <a:t>16</a:t>
                      </a:r>
                      <a:r>
                        <a:rPr lang="ja-JP" sz="1000" kern="100" dirty="0">
                          <a:effectLst/>
                          <a:latin typeface="ＭＳ ゴシック" panose="020B0609070205080204" pitchFamily="49" charset="-128"/>
                          <a:ea typeface="ＭＳ ゴシック" panose="020B0609070205080204" pitchFamily="49" charset="-128"/>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vMerge="1">
                  <a:txBody>
                    <a:bodyPr/>
                    <a:lstStyle/>
                    <a:p>
                      <a:endParaRPr kumimoji="1" lang="ja-JP" altLang="en-US"/>
                    </a:p>
                  </a:txBody>
                  <a:tcPr/>
                </a:tc>
                <a:extLst>
                  <a:ext uri="{0D108BD9-81ED-4DB2-BD59-A6C34878D82A}">
                    <a16:rowId xmlns:a16="http://schemas.microsoft.com/office/drawing/2014/main" val="1812349330"/>
                  </a:ext>
                </a:extLst>
              </a:tr>
              <a:tr h="205505">
                <a:tc vMerge="1">
                  <a:txBody>
                    <a:bodyPr/>
                    <a:lstStyle/>
                    <a:p>
                      <a:endParaRPr kumimoji="1" lang="ja-JP" altLang="en-US"/>
                    </a:p>
                  </a:txBody>
                  <a:tcPr/>
                </a:tc>
                <a:tc>
                  <a:txBody>
                    <a:bodyPr/>
                    <a:lstStyle/>
                    <a:p>
                      <a:pPr algn="just"/>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７月</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24</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日（土）、</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25</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vMerge="1">
                  <a:txBody>
                    <a:bodyPr/>
                    <a:lstStyle/>
                    <a:p>
                      <a:endParaRPr kumimoji="1" lang="ja-JP" altLang="en-US"/>
                    </a:p>
                  </a:txBody>
                  <a:tcPr/>
                </a:tc>
                <a:extLst>
                  <a:ext uri="{0D108BD9-81ED-4DB2-BD59-A6C34878D82A}">
                    <a16:rowId xmlns:a16="http://schemas.microsoft.com/office/drawing/2014/main" val="3980962603"/>
                  </a:ext>
                </a:extLst>
              </a:tr>
              <a:tr h="205505">
                <a:tc vMerge="1">
                  <a:txBody>
                    <a:bodyPr/>
                    <a:lstStyle/>
                    <a:p>
                      <a:endParaRPr kumimoji="1" lang="ja-JP" altLang="en-US"/>
                    </a:p>
                  </a:txBody>
                  <a:tcPr/>
                </a:tc>
                <a:tc>
                  <a:txBody>
                    <a:bodyPr/>
                    <a:lstStyle/>
                    <a:p>
                      <a:pPr algn="just"/>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８月</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21</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日（土）、</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22</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vMerge="1">
                  <a:txBody>
                    <a:bodyPr/>
                    <a:lstStyle/>
                    <a:p>
                      <a:endParaRPr kumimoji="1" lang="ja-JP" altLang="en-US"/>
                    </a:p>
                  </a:txBody>
                  <a:tcPr/>
                </a:tc>
                <a:extLst>
                  <a:ext uri="{0D108BD9-81ED-4DB2-BD59-A6C34878D82A}">
                    <a16:rowId xmlns:a16="http://schemas.microsoft.com/office/drawing/2014/main" val="1128596052"/>
                  </a:ext>
                </a:extLst>
              </a:tr>
              <a:tr h="205505">
                <a:tc vMerge="1">
                  <a:txBody>
                    <a:bodyPr/>
                    <a:lstStyle/>
                    <a:p>
                      <a:pPr algn="just"/>
                      <a:r>
                        <a:rPr lang="en-US" sz="1000" kern="100" dirty="0">
                          <a:effectLst/>
                          <a:latin typeface="ＭＳ ゴシック" panose="020B0609070205080204" pitchFamily="49" charset="-128"/>
                          <a:ea typeface="ＭＳ ゴシック" panose="020B0609070205080204" pitchFamily="49" charset="-128"/>
                        </a:rPr>
                        <a:t> </a:t>
                      </a:r>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just"/>
                      <a:r>
                        <a:rPr lang="ja-JP" sz="1000" kern="100" dirty="0">
                          <a:effectLst/>
                          <a:latin typeface="ＭＳ ゴシック" panose="020B0609070205080204" pitchFamily="49" charset="-128"/>
                          <a:ea typeface="ＭＳ ゴシック" panose="020B0609070205080204" pitchFamily="49" charset="-128"/>
                        </a:rPr>
                        <a:t>９月</a:t>
                      </a:r>
                      <a:r>
                        <a:rPr lang="en-US" altLang="ja-JP" sz="1000" kern="100" dirty="0">
                          <a:effectLst/>
                          <a:latin typeface="ＭＳ ゴシック" panose="020B0609070205080204" pitchFamily="49" charset="-128"/>
                          <a:ea typeface="ＭＳ ゴシック" panose="020B0609070205080204" pitchFamily="49" charset="-128"/>
                        </a:rPr>
                        <a:t>18</a:t>
                      </a:r>
                      <a:r>
                        <a:rPr lang="ja-JP" sz="1000" kern="100" dirty="0">
                          <a:effectLst/>
                          <a:latin typeface="ＭＳ ゴシック" panose="020B0609070205080204" pitchFamily="49" charset="-128"/>
                          <a:ea typeface="ＭＳ ゴシック" panose="020B0609070205080204" pitchFamily="49" charset="-128"/>
                        </a:rPr>
                        <a:t>日（土）、</a:t>
                      </a:r>
                      <a:r>
                        <a:rPr lang="en-US" altLang="ja-JP" sz="1000" kern="100" dirty="0">
                          <a:effectLst/>
                          <a:latin typeface="ＭＳ ゴシック" panose="020B0609070205080204" pitchFamily="49" charset="-128"/>
                          <a:ea typeface="ＭＳ ゴシック" panose="020B0609070205080204" pitchFamily="49" charset="-128"/>
                        </a:rPr>
                        <a:t>19</a:t>
                      </a:r>
                      <a:r>
                        <a:rPr lang="ja-JP" sz="1000" kern="100" dirty="0">
                          <a:effectLst/>
                          <a:latin typeface="ＭＳ ゴシック" panose="020B0609070205080204" pitchFamily="49" charset="-128"/>
                          <a:ea typeface="ＭＳ ゴシック" panose="020B0609070205080204" pitchFamily="49" charset="-128"/>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vMerge="1">
                  <a:txBody>
                    <a:bodyPr/>
                    <a:lstStyle/>
                    <a:p>
                      <a:endParaRPr kumimoji="1" lang="ja-JP" altLang="en-US"/>
                    </a:p>
                  </a:txBody>
                  <a:tcPr/>
                </a:tc>
                <a:extLst>
                  <a:ext uri="{0D108BD9-81ED-4DB2-BD59-A6C34878D82A}">
                    <a16:rowId xmlns:a16="http://schemas.microsoft.com/office/drawing/2014/main" val="3364397315"/>
                  </a:ext>
                </a:extLst>
              </a:tr>
              <a:tr h="205505">
                <a:tc vMerge="1">
                  <a:txBody>
                    <a:bodyPr/>
                    <a:lstStyle/>
                    <a:p>
                      <a:pPr algn="just"/>
                      <a:r>
                        <a:rPr lang="en-US" sz="1000" kern="100" dirty="0">
                          <a:effectLst/>
                          <a:latin typeface="ＭＳ ゴシック" panose="020B0609070205080204" pitchFamily="49" charset="-128"/>
                          <a:ea typeface="ＭＳ ゴシック" panose="020B0609070205080204" pitchFamily="49" charset="-128"/>
                        </a:rPr>
                        <a:t> </a:t>
                      </a:r>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just"/>
                      <a:r>
                        <a:rPr lang="en-US" sz="1000" kern="100" dirty="0">
                          <a:effectLst/>
                          <a:latin typeface="ＭＳ ゴシック" panose="020B0609070205080204" pitchFamily="49" charset="-128"/>
                          <a:ea typeface="ＭＳ ゴシック" panose="020B0609070205080204" pitchFamily="49" charset="-128"/>
                        </a:rPr>
                        <a:t>10</a:t>
                      </a:r>
                      <a:r>
                        <a:rPr lang="ja-JP" sz="1000" kern="100" dirty="0">
                          <a:effectLst/>
                          <a:latin typeface="ＭＳ ゴシック" panose="020B0609070205080204" pitchFamily="49" charset="-128"/>
                          <a:ea typeface="ＭＳ ゴシック" panose="020B0609070205080204" pitchFamily="49" charset="-128"/>
                        </a:rPr>
                        <a:t>月</a:t>
                      </a:r>
                      <a:r>
                        <a:rPr lang="en-US" altLang="ja-JP" sz="1000" kern="100" dirty="0">
                          <a:effectLst/>
                          <a:latin typeface="ＭＳ ゴシック" panose="020B0609070205080204" pitchFamily="49" charset="-128"/>
                          <a:ea typeface="ＭＳ ゴシック" panose="020B0609070205080204" pitchFamily="49" charset="-128"/>
                        </a:rPr>
                        <a:t>16</a:t>
                      </a:r>
                      <a:r>
                        <a:rPr lang="ja-JP" sz="1000" kern="100" dirty="0">
                          <a:effectLst/>
                          <a:latin typeface="ＭＳ ゴシック" panose="020B0609070205080204" pitchFamily="49" charset="-128"/>
                          <a:ea typeface="ＭＳ ゴシック" panose="020B0609070205080204" pitchFamily="49" charset="-128"/>
                        </a:rPr>
                        <a:t>日（土）、</a:t>
                      </a:r>
                      <a:r>
                        <a:rPr lang="en-US" altLang="ja-JP" sz="1000" kern="100" dirty="0">
                          <a:effectLst/>
                          <a:latin typeface="ＭＳ ゴシック" panose="020B0609070205080204" pitchFamily="49" charset="-128"/>
                          <a:ea typeface="ＭＳ ゴシック" panose="020B0609070205080204" pitchFamily="49" charset="-128"/>
                        </a:rPr>
                        <a:t>17</a:t>
                      </a:r>
                      <a:r>
                        <a:rPr lang="ja-JP" sz="1000" kern="100" dirty="0">
                          <a:effectLst/>
                          <a:latin typeface="ＭＳ ゴシック" panose="020B0609070205080204" pitchFamily="49" charset="-128"/>
                          <a:ea typeface="ＭＳ ゴシック" panose="020B0609070205080204" pitchFamily="49" charset="-128"/>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vMerge="1">
                  <a:txBody>
                    <a:bodyPr/>
                    <a:lstStyle/>
                    <a:p>
                      <a:endParaRPr kumimoji="1" lang="ja-JP" altLang="en-US"/>
                    </a:p>
                  </a:txBody>
                  <a:tcPr/>
                </a:tc>
                <a:extLst>
                  <a:ext uri="{0D108BD9-81ED-4DB2-BD59-A6C34878D82A}">
                    <a16:rowId xmlns:a16="http://schemas.microsoft.com/office/drawing/2014/main" val="1760053307"/>
                  </a:ext>
                </a:extLst>
              </a:tr>
              <a:tr h="205505">
                <a:tc vMerge="1">
                  <a:txBody>
                    <a:bodyPr/>
                    <a:lstStyle/>
                    <a:p>
                      <a:pPr algn="just"/>
                      <a:r>
                        <a:rPr lang="en-US" sz="1000" kern="100" dirty="0">
                          <a:effectLst/>
                          <a:latin typeface="ＭＳ ゴシック" panose="020B0609070205080204" pitchFamily="49" charset="-128"/>
                          <a:ea typeface="ＭＳ ゴシック" panose="020B0609070205080204" pitchFamily="49" charset="-128"/>
                        </a:rPr>
                        <a:t> </a:t>
                      </a:r>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just"/>
                      <a:r>
                        <a:rPr lang="en-US" sz="1000" kern="100" dirty="0">
                          <a:effectLst/>
                          <a:latin typeface="ＭＳ ゴシック" panose="020B0609070205080204" pitchFamily="49" charset="-128"/>
                          <a:ea typeface="ＭＳ ゴシック" panose="020B0609070205080204" pitchFamily="49" charset="-128"/>
                        </a:rPr>
                        <a:t>11</a:t>
                      </a:r>
                      <a:r>
                        <a:rPr lang="ja-JP" sz="1000" kern="100" dirty="0">
                          <a:effectLst/>
                          <a:latin typeface="ＭＳ ゴシック" panose="020B0609070205080204" pitchFamily="49" charset="-128"/>
                          <a:ea typeface="ＭＳ ゴシック" panose="020B0609070205080204" pitchFamily="49" charset="-128"/>
                        </a:rPr>
                        <a:t>月</a:t>
                      </a:r>
                      <a:r>
                        <a:rPr lang="en-US" altLang="ja-JP" sz="1000" kern="100" dirty="0">
                          <a:effectLst/>
                          <a:latin typeface="ＭＳ ゴシック" panose="020B0609070205080204" pitchFamily="49" charset="-128"/>
                          <a:ea typeface="ＭＳ ゴシック" panose="020B0609070205080204" pitchFamily="49" charset="-128"/>
                        </a:rPr>
                        <a:t>20</a:t>
                      </a:r>
                      <a:r>
                        <a:rPr lang="ja-JP" sz="1000" kern="100" dirty="0">
                          <a:effectLst/>
                          <a:latin typeface="ＭＳ ゴシック" panose="020B0609070205080204" pitchFamily="49" charset="-128"/>
                          <a:ea typeface="ＭＳ ゴシック" panose="020B0609070205080204" pitchFamily="49" charset="-128"/>
                        </a:rPr>
                        <a:t>日（土）、</a:t>
                      </a:r>
                      <a:r>
                        <a:rPr lang="en-US" altLang="ja-JP" sz="1000" kern="100" dirty="0">
                          <a:effectLst/>
                          <a:latin typeface="ＭＳ ゴシック" panose="020B0609070205080204" pitchFamily="49" charset="-128"/>
                          <a:ea typeface="ＭＳ ゴシック" panose="020B0609070205080204" pitchFamily="49" charset="-128"/>
                        </a:rPr>
                        <a:t>21</a:t>
                      </a:r>
                      <a:r>
                        <a:rPr lang="ja-JP" sz="1000" kern="100" dirty="0">
                          <a:effectLst/>
                          <a:latin typeface="ＭＳ ゴシック" panose="020B0609070205080204" pitchFamily="49" charset="-128"/>
                          <a:ea typeface="ＭＳ ゴシック" panose="020B0609070205080204" pitchFamily="49" charset="-128"/>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solidFill>
                      <a:srgbClr val="CFD5EA"/>
                    </a:solidFill>
                  </a:tcPr>
                </a:tc>
                <a:tc vMerge="1">
                  <a:txBody>
                    <a:bodyPr/>
                    <a:lstStyle/>
                    <a:p>
                      <a:endParaRPr kumimoji="1" lang="ja-JP" altLang="en-US"/>
                    </a:p>
                  </a:txBody>
                  <a:tcPr/>
                </a:tc>
                <a:extLst>
                  <a:ext uri="{0D108BD9-81ED-4DB2-BD59-A6C34878D82A}">
                    <a16:rowId xmlns:a16="http://schemas.microsoft.com/office/drawing/2014/main" val="2082959102"/>
                  </a:ext>
                </a:extLst>
              </a:tr>
              <a:tr h="205505">
                <a:tc vMerge="1">
                  <a:txBody>
                    <a:bodyPr/>
                    <a:lstStyle/>
                    <a:p>
                      <a:pPr algn="just"/>
                      <a:r>
                        <a:rPr lang="en-US" sz="1000" kern="100" dirty="0">
                          <a:effectLst/>
                          <a:latin typeface="ＭＳ ゴシック" panose="020B0609070205080204" pitchFamily="49" charset="-128"/>
                          <a:ea typeface="ＭＳ ゴシック" panose="020B0609070205080204" pitchFamily="49" charset="-128"/>
                        </a:rPr>
                        <a:t> </a:t>
                      </a:r>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just"/>
                      <a:r>
                        <a:rPr lang="en-US" sz="1000" kern="100" dirty="0">
                          <a:effectLst/>
                          <a:latin typeface="ＭＳ ゴシック" panose="020B0609070205080204" pitchFamily="49" charset="-128"/>
                          <a:ea typeface="ＭＳ ゴシック" panose="020B0609070205080204" pitchFamily="49" charset="-128"/>
                        </a:rPr>
                        <a:t>12</a:t>
                      </a:r>
                      <a:r>
                        <a:rPr lang="ja-JP" sz="1000" kern="100" dirty="0">
                          <a:effectLst/>
                          <a:latin typeface="ＭＳ ゴシック" panose="020B0609070205080204" pitchFamily="49" charset="-128"/>
                          <a:ea typeface="ＭＳ ゴシック" panose="020B0609070205080204" pitchFamily="49" charset="-128"/>
                        </a:rPr>
                        <a:t>月</a:t>
                      </a:r>
                      <a:r>
                        <a:rPr lang="en-US" altLang="ja-JP" sz="1000" kern="100" dirty="0">
                          <a:effectLst/>
                          <a:latin typeface="ＭＳ ゴシック" panose="020B0609070205080204" pitchFamily="49" charset="-128"/>
                          <a:ea typeface="ＭＳ ゴシック" panose="020B0609070205080204" pitchFamily="49" charset="-128"/>
                        </a:rPr>
                        <a:t>18</a:t>
                      </a:r>
                      <a:r>
                        <a:rPr lang="ja-JP" sz="1000" kern="100" dirty="0">
                          <a:effectLst/>
                          <a:latin typeface="ＭＳ ゴシック" panose="020B0609070205080204" pitchFamily="49" charset="-128"/>
                          <a:ea typeface="ＭＳ ゴシック" panose="020B0609070205080204" pitchFamily="49" charset="-128"/>
                        </a:rPr>
                        <a:t>日（土）、</a:t>
                      </a:r>
                      <a:r>
                        <a:rPr lang="en-US" altLang="ja-JP" sz="1000" kern="100" dirty="0">
                          <a:effectLst/>
                          <a:latin typeface="ＭＳ ゴシック" panose="020B0609070205080204" pitchFamily="49" charset="-128"/>
                          <a:ea typeface="ＭＳ ゴシック" panose="020B0609070205080204" pitchFamily="49" charset="-128"/>
                        </a:rPr>
                        <a:t>19</a:t>
                      </a:r>
                      <a:r>
                        <a:rPr lang="ja-JP" sz="1000" kern="100" dirty="0">
                          <a:effectLst/>
                          <a:latin typeface="ＭＳ ゴシック" panose="020B0609070205080204" pitchFamily="49" charset="-128"/>
                          <a:ea typeface="ＭＳ ゴシック" panose="020B0609070205080204" pitchFamily="49" charset="-128"/>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vMerge="1">
                  <a:txBody>
                    <a:bodyPr/>
                    <a:lstStyle/>
                    <a:p>
                      <a:endParaRPr kumimoji="1" lang="ja-JP" altLang="en-US"/>
                    </a:p>
                  </a:txBody>
                  <a:tcPr/>
                </a:tc>
                <a:extLst>
                  <a:ext uri="{0D108BD9-81ED-4DB2-BD59-A6C34878D82A}">
                    <a16:rowId xmlns:a16="http://schemas.microsoft.com/office/drawing/2014/main" val="458119041"/>
                  </a:ext>
                </a:extLst>
              </a:tr>
              <a:tr h="215780">
                <a:tc>
                  <a:txBody>
                    <a:bodyPr/>
                    <a:lstStyle/>
                    <a:p>
                      <a:pPr algn="just"/>
                      <a:r>
                        <a:rPr lang="ja-JP" altLang="en-US" sz="1050" b="0" kern="100" dirty="0">
                          <a:effectLst/>
                          <a:latin typeface="ＭＳ ゴシック" panose="020B0609070205080204" pitchFamily="49" charset="-128"/>
                          <a:ea typeface="ＭＳ ゴシック" panose="020B0609070205080204" pitchFamily="49" charset="-128"/>
                        </a:rPr>
                        <a:t>令和</a:t>
                      </a:r>
                      <a:r>
                        <a:rPr lang="en-US" altLang="ja-JP" sz="1050" b="0" kern="100" dirty="0">
                          <a:effectLst/>
                          <a:latin typeface="ＭＳ ゴシック" panose="020B0609070205080204" pitchFamily="49" charset="-128"/>
                          <a:ea typeface="ＭＳ ゴシック" panose="020B0609070205080204" pitchFamily="49" charset="-128"/>
                        </a:rPr>
                        <a:t>10</a:t>
                      </a:r>
                      <a:r>
                        <a:rPr lang="ja-JP" altLang="en-US" sz="1050" b="0" kern="100" dirty="0">
                          <a:effectLst/>
                          <a:latin typeface="ＭＳ ゴシック" panose="020B0609070205080204" pitchFamily="49" charset="-128"/>
                          <a:ea typeface="ＭＳ ゴシック" panose="020B0609070205080204" pitchFamily="49" charset="-128"/>
                        </a:rPr>
                        <a:t>年</a:t>
                      </a:r>
                      <a:endParaRPr lang="en-US" sz="1050" b="0" kern="100" dirty="0">
                        <a:effectLst/>
                        <a:latin typeface="ＭＳ ゴシック" panose="020B0609070205080204" pitchFamily="49" charset="-128"/>
                        <a:ea typeface="ＭＳ ゴシック" panose="020B0609070205080204" pitchFamily="49" charset="-128"/>
                      </a:endParaRPr>
                    </a:p>
                  </a:txBody>
                  <a:tcPr marL="68580" marR="68580" marT="0" marB="0" anchor="ctr"/>
                </a:tc>
                <a:tc>
                  <a:txBody>
                    <a:bodyPr/>
                    <a:lstStyle/>
                    <a:p>
                      <a:pPr algn="just"/>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２月</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19</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日（土）、</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20</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日（日）</a:t>
                      </a:r>
                      <a:endParaRPr 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solidFill>
                      <a:srgbClr val="CFD5EA"/>
                    </a:solidFill>
                  </a:tcPr>
                </a:tc>
                <a:tc vMerge="1">
                  <a:txBody>
                    <a:bodyPr/>
                    <a:lstStyle/>
                    <a:p>
                      <a:pPr algn="just"/>
                      <a:endParaRPr lang="ja-JP" sz="105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solidFill>
                      <a:schemeClr val="accent5">
                        <a:lumMod val="40000"/>
                        <a:lumOff val="60000"/>
                      </a:schemeClr>
                    </a:solidFill>
                  </a:tcPr>
                </a:tc>
                <a:extLst>
                  <a:ext uri="{0D108BD9-81ED-4DB2-BD59-A6C34878D82A}">
                    <a16:rowId xmlns:a16="http://schemas.microsoft.com/office/drawing/2014/main" val="4149052618"/>
                  </a:ext>
                </a:extLst>
              </a:tr>
            </a:tbl>
          </a:graphicData>
        </a:graphic>
      </p:graphicFrame>
      <p:sp>
        <p:nvSpPr>
          <p:cNvPr id="12" name="テキスト ボックス 11">
            <a:extLst>
              <a:ext uri="{FF2B5EF4-FFF2-40B4-BE49-F238E27FC236}">
                <a16:creationId xmlns:a16="http://schemas.microsoft.com/office/drawing/2014/main" id="{CFF3962C-57CD-41AC-91BA-E82FDCEB10A4}"/>
              </a:ext>
            </a:extLst>
          </p:cNvPr>
          <p:cNvSpPr txBox="1"/>
          <p:nvPr/>
        </p:nvSpPr>
        <p:spPr>
          <a:xfrm>
            <a:off x="4089292" y="5433396"/>
            <a:ext cx="5589165" cy="1323439"/>
          </a:xfrm>
          <a:prstGeom prst="rect">
            <a:avLst/>
          </a:prstGeom>
          <a:solidFill>
            <a:schemeClr val="bg1"/>
          </a:solidFill>
          <a:ln>
            <a:solidFill>
              <a:schemeClr val="tx1"/>
            </a:solidFill>
          </a:ln>
        </p:spPr>
        <p:txBody>
          <a:bodyPr wrap="square" rtlCol="0">
            <a:spAutoFit/>
          </a:bodyPr>
          <a:lstStyle/>
          <a:p>
            <a:pPr marL="1257300" indent="-1257300"/>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（事業の要件）</a:t>
            </a:r>
            <a:endPar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pPr marL="1257300" indent="-1257300"/>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・①</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飲食・物販ブース</a:t>
            </a:r>
            <a:r>
              <a:rPr lang="ja-JP" altLang="en-US" sz="1000" kern="100" dirty="0">
                <a:latin typeface="ＭＳ ゴシック" panose="020B0609070205080204" pitchFamily="49" charset="-128"/>
                <a:ea typeface="ＭＳ ゴシック" panose="020B0609070205080204" pitchFamily="49" charset="-128"/>
                <a:cs typeface="Times New Roman" panose="02020603050405020304" pitchFamily="18" charset="0"/>
              </a:rPr>
              <a:t>　または　</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②</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体験ブー</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スのいずれかが</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メインとなる事業</a:t>
            </a:r>
            <a:endParaRPr lang="en-US" altLang="ja-JP" sz="10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r>
              <a:rPr lang="ja-JP" altLang="en-US" sz="10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賑わいの創出や来場者の交流を促進させること</a:t>
            </a:r>
            <a:endPar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p>
            <a:r>
              <a:rPr lang="ja-JP" altLang="en-US" sz="10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広報を十分に行うこと</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（市広報誌へのチラシについては任意）</a:t>
            </a:r>
            <a:endParaRPr lang="en-US" altLang="ja-JP" sz="10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r>
              <a:rPr lang="ja-JP" altLang="en-US" sz="1000" kern="100" dirty="0">
                <a:latin typeface="ＭＳ ゴシック" panose="020B0609070205080204" pitchFamily="49" charset="-128"/>
                <a:ea typeface="ＭＳ ゴシック" panose="020B0609070205080204" pitchFamily="49" charset="-128"/>
                <a:cs typeface="Times New Roman" panose="02020603050405020304" pitchFamily="18" charset="0"/>
              </a:rPr>
              <a:t>・過去に実施した</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ものは、課題を精査し、新たな内容を加味すること</a:t>
            </a:r>
            <a:endParaRPr lang="en-US" altLang="ja-JP" sz="10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r>
              <a:rPr lang="ja-JP" altLang="en-US" sz="10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必要な保険に加入すること</a:t>
            </a:r>
            <a:endParaRPr lang="en-US" altLang="ja-JP" sz="10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r>
              <a:rPr lang="ja-JP" altLang="en-US" sz="10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出店者</a:t>
            </a:r>
            <a:r>
              <a:rPr lang="ja-JP" altLang="en-US"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の</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売上料金の一定割合（市内事業者５％、市外事業者</a:t>
            </a:r>
            <a:r>
              <a:rPr lang="en-US"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ja-JP" sz="10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％）を乗じた額を支払うこと</a:t>
            </a:r>
          </a:p>
          <a:p>
            <a:r>
              <a:rPr lang="ja-JP" altLang="en-US" sz="10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000" dirty="0">
                <a:effectLst/>
                <a:latin typeface="ＭＳ ゴシック" panose="020B0609070205080204" pitchFamily="49" charset="-128"/>
                <a:ea typeface="ＭＳ ゴシック" panose="020B0609070205080204" pitchFamily="49" charset="-128"/>
                <a:cs typeface="Times New Roman" panose="02020603050405020304" pitchFamily="18" charset="0"/>
              </a:rPr>
              <a:t>保健所等への届出や申請等</a:t>
            </a:r>
            <a:r>
              <a:rPr lang="ja-JP" altLang="en-US" sz="1000" dirty="0">
                <a:effectLst/>
                <a:latin typeface="ＭＳ ゴシック" panose="020B0609070205080204" pitchFamily="49" charset="-128"/>
                <a:ea typeface="ＭＳ ゴシック" panose="020B0609070205080204" pitchFamily="49" charset="-128"/>
                <a:cs typeface="Times New Roman" panose="02020603050405020304" pitchFamily="18" charset="0"/>
              </a:rPr>
              <a:t>を行うこと</a:t>
            </a:r>
            <a:endParaRPr kumimoji="1" lang="ja-JP" altLang="en-US" sz="1000" dirty="0">
              <a:latin typeface="ＭＳ ゴシック" panose="020B0609070205080204" pitchFamily="49" charset="-128"/>
              <a:ea typeface="ＭＳ ゴシック" panose="020B0609070205080204" pitchFamily="49" charset="-128"/>
            </a:endParaRPr>
          </a:p>
        </p:txBody>
      </p:sp>
      <p:sp>
        <p:nvSpPr>
          <p:cNvPr id="13" name="正方形/長方形 12">
            <a:extLst>
              <a:ext uri="{FF2B5EF4-FFF2-40B4-BE49-F238E27FC236}">
                <a16:creationId xmlns:a16="http://schemas.microsoft.com/office/drawing/2014/main" id="{B8D79817-A51A-4885-87F6-8BFEC2C5B215}"/>
              </a:ext>
            </a:extLst>
          </p:cNvPr>
          <p:cNvSpPr/>
          <p:nvPr/>
        </p:nvSpPr>
        <p:spPr>
          <a:xfrm>
            <a:off x="88835" y="446806"/>
            <a:ext cx="3801091" cy="369332"/>
          </a:xfrm>
          <a:prstGeom prst="rect">
            <a:avLst/>
          </a:prstGeom>
          <a:noFill/>
        </p:spPr>
        <p:txBody>
          <a:bodyPr wrap="square" lIns="91440" tIns="45720" rIns="91440" bIns="45720">
            <a:spAutoFit/>
          </a:bodyPr>
          <a:lstStyle/>
          <a:p>
            <a:pPr algn="ctr"/>
            <a:r>
              <a:rPr lang="ja-JP" altLang="en-US" u="sng" dirty="0">
                <a:ln w="0"/>
                <a:effectLst>
                  <a:outerShdw blurRad="38100" dist="19050" dir="2700000" algn="tl" rotWithShape="0">
                    <a:schemeClr val="dk1">
                      <a:alpha val="40000"/>
                    </a:schemeClr>
                  </a:outerShdw>
                </a:effectLst>
                <a:latin typeface="UD デジタル 教科書体 NK-R" panose="02020400000000000000" pitchFamily="18" charset="-128"/>
                <a:ea typeface="UD デジタル 教科書体 NK-R" panose="02020400000000000000" pitchFamily="18" charset="-128"/>
              </a:rPr>
              <a:t>令和９年度　指定事業を公募します！</a:t>
            </a:r>
          </a:p>
        </p:txBody>
      </p:sp>
      <p:sp>
        <p:nvSpPr>
          <p:cNvPr id="14" name="正方形/長方形 13">
            <a:extLst>
              <a:ext uri="{FF2B5EF4-FFF2-40B4-BE49-F238E27FC236}">
                <a16:creationId xmlns:a16="http://schemas.microsoft.com/office/drawing/2014/main" id="{D97AAC68-92AC-4D54-886C-5C400E7CC286}"/>
              </a:ext>
            </a:extLst>
          </p:cNvPr>
          <p:cNvSpPr/>
          <p:nvPr/>
        </p:nvSpPr>
        <p:spPr>
          <a:xfrm>
            <a:off x="277014" y="2253327"/>
            <a:ext cx="3580344" cy="292388"/>
          </a:xfrm>
          <a:prstGeom prst="rect">
            <a:avLst/>
          </a:prstGeom>
          <a:noFill/>
        </p:spPr>
        <p:txBody>
          <a:bodyPr wrap="square" lIns="91440" tIns="45720" rIns="91440" bIns="45720">
            <a:spAutoFit/>
          </a:bodyPr>
          <a:lstStyle/>
          <a:p>
            <a:r>
              <a:rPr lang="ja-JP" altLang="en-US" sz="1300" dirty="0">
                <a:ln w="0"/>
                <a:latin typeface="UD デジタル 教科書体 NK-R" panose="02020400000000000000" pitchFamily="18" charset="-128"/>
                <a:ea typeface="UD デジタル 教科書体 NK-R" panose="02020400000000000000" pitchFamily="18" charset="-128"/>
              </a:rPr>
              <a:t>①　事業の開催日時</a:t>
            </a:r>
          </a:p>
        </p:txBody>
      </p:sp>
      <p:sp>
        <p:nvSpPr>
          <p:cNvPr id="15" name="正方形/長方形 14">
            <a:extLst>
              <a:ext uri="{FF2B5EF4-FFF2-40B4-BE49-F238E27FC236}">
                <a16:creationId xmlns:a16="http://schemas.microsoft.com/office/drawing/2014/main" id="{F7F7EAB0-61BC-43E2-8C26-646484A896EE}"/>
              </a:ext>
            </a:extLst>
          </p:cNvPr>
          <p:cNvSpPr/>
          <p:nvPr/>
        </p:nvSpPr>
        <p:spPr>
          <a:xfrm>
            <a:off x="272481" y="4923264"/>
            <a:ext cx="2120490" cy="292388"/>
          </a:xfrm>
          <a:prstGeom prst="rect">
            <a:avLst/>
          </a:prstGeom>
          <a:noFill/>
        </p:spPr>
        <p:txBody>
          <a:bodyPr wrap="square" lIns="91440" tIns="45720" rIns="91440" bIns="45720">
            <a:spAutoFit/>
          </a:bodyPr>
          <a:lstStyle/>
          <a:p>
            <a:r>
              <a:rPr lang="ja-JP" altLang="en-US" sz="1300" dirty="0">
                <a:ln w="0"/>
                <a:latin typeface="UD デジタル 教科書体 NK-R" panose="02020400000000000000" pitchFamily="18" charset="-128"/>
                <a:ea typeface="UD デジタル 教科書体 NK-R" panose="02020400000000000000" pitchFamily="18" charset="-128"/>
              </a:rPr>
              <a:t>②　事業の募集件数</a:t>
            </a:r>
          </a:p>
        </p:txBody>
      </p:sp>
      <p:sp>
        <p:nvSpPr>
          <p:cNvPr id="16" name="正方形/長方形 15">
            <a:extLst>
              <a:ext uri="{FF2B5EF4-FFF2-40B4-BE49-F238E27FC236}">
                <a16:creationId xmlns:a16="http://schemas.microsoft.com/office/drawing/2014/main" id="{38AB26BB-F697-4EBC-AEB0-FBD6AF83AD97}"/>
              </a:ext>
            </a:extLst>
          </p:cNvPr>
          <p:cNvSpPr/>
          <p:nvPr/>
        </p:nvSpPr>
        <p:spPr>
          <a:xfrm>
            <a:off x="286346" y="5654899"/>
            <a:ext cx="1703034" cy="292388"/>
          </a:xfrm>
          <a:prstGeom prst="rect">
            <a:avLst/>
          </a:prstGeom>
          <a:noFill/>
        </p:spPr>
        <p:txBody>
          <a:bodyPr wrap="square" lIns="91440" tIns="45720" rIns="91440" bIns="45720">
            <a:spAutoFit/>
          </a:bodyPr>
          <a:lstStyle/>
          <a:p>
            <a:r>
              <a:rPr lang="ja-JP" altLang="en-US" sz="1300" dirty="0">
                <a:ln w="0"/>
                <a:latin typeface="UD デジタル 教科書体 NK-R" panose="02020400000000000000" pitchFamily="18" charset="-128"/>
                <a:ea typeface="UD デジタル 教科書体 NK-R" panose="02020400000000000000" pitchFamily="18" charset="-128"/>
              </a:rPr>
              <a:t>③　委託価格の上限</a:t>
            </a:r>
          </a:p>
        </p:txBody>
      </p:sp>
      <p:graphicFrame>
        <p:nvGraphicFramePr>
          <p:cNvPr id="17" name="表 16">
            <a:extLst>
              <a:ext uri="{FF2B5EF4-FFF2-40B4-BE49-F238E27FC236}">
                <a16:creationId xmlns:a16="http://schemas.microsoft.com/office/drawing/2014/main" id="{D44D1BBB-338E-4369-9167-AFD8073E788A}"/>
              </a:ext>
            </a:extLst>
          </p:cNvPr>
          <p:cNvGraphicFramePr>
            <a:graphicFrameLocks noGrp="1"/>
          </p:cNvGraphicFramePr>
          <p:nvPr>
            <p:extLst>
              <p:ext uri="{D42A27DB-BD31-4B8C-83A1-F6EECF244321}">
                <p14:modId xmlns:p14="http://schemas.microsoft.com/office/powerpoint/2010/main" val="299157654"/>
              </p:ext>
            </p:extLst>
          </p:nvPr>
        </p:nvGraphicFramePr>
        <p:xfrm>
          <a:off x="458634" y="5986715"/>
          <a:ext cx="3450277" cy="633881"/>
        </p:xfrm>
        <a:graphic>
          <a:graphicData uri="http://schemas.openxmlformats.org/drawingml/2006/table">
            <a:tbl>
              <a:tblPr firstRow="1" firstCol="1" bandRow="1">
                <a:tableStyleId>{5C22544A-7EE6-4342-B048-85BDC9FD1C3A}</a:tableStyleId>
              </a:tblPr>
              <a:tblGrid>
                <a:gridCol w="3450277">
                  <a:extLst>
                    <a:ext uri="{9D8B030D-6E8A-4147-A177-3AD203B41FA5}">
                      <a16:colId xmlns:a16="http://schemas.microsoft.com/office/drawing/2014/main" val="1274765103"/>
                    </a:ext>
                  </a:extLst>
                </a:gridCol>
              </a:tblGrid>
              <a:tr h="288128">
                <a:tc>
                  <a:txBody>
                    <a:bodyPr/>
                    <a:lstStyle/>
                    <a:p>
                      <a:pPr algn="ctr"/>
                      <a:r>
                        <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一事業あたりの上限額（</a:t>
                      </a:r>
                      <a:r>
                        <a:rPr lang="ja-JP" altLang="en-US"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税込</a:t>
                      </a:r>
                      <a:r>
                        <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a:t>
                      </a:r>
                    </a:p>
                  </a:txBody>
                  <a:tcPr marL="68580" marR="68580" marT="0" marB="0" anchor="ctr"/>
                </a:tc>
                <a:extLst>
                  <a:ext uri="{0D108BD9-81ED-4DB2-BD59-A6C34878D82A}">
                    <a16:rowId xmlns:a16="http://schemas.microsoft.com/office/drawing/2014/main" val="1894117664"/>
                  </a:ext>
                </a:extLst>
              </a:tr>
              <a:tr h="345753">
                <a:tc>
                  <a:txBody>
                    <a:bodyPr/>
                    <a:lstStyle/>
                    <a:p>
                      <a:pPr algn="ctr"/>
                      <a:r>
                        <a:rPr lang="en-US" altLang="ja-JP" sz="1200" b="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rPr>
                        <a:t>100</a:t>
                      </a:r>
                      <a:r>
                        <a:rPr lang="ja-JP" altLang="en-US" sz="1200" b="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rPr>
                        <a:t>万円</a:t>
                      </a:r>
                      <a:endParaRPr lang="ja-JP" sz="1200" b="0" kern="100" dirty="0">
                        <a:solidFill>
                          <a:schemeClr val="tx1"/>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solidFill>
                      <a:schemeClr val="accent5">
                        <a:lumMod val="40000"/>
                        <a:lumOff val="60000"/>
                      </a:schemeClr>
                    </a:solidFill>
                  </a:tcPr>
                </a:tc>
                <a:extLst>
                  <a:ext uri="{0D108BD9-81ED-4DB2-BD59-A6C34878D82A}">
                    <a16:rowId xmlns:a16="http://schemas.microsoft.com/office/drawing/2014/main" val="2617552365"/>
                  </a:ext>
                </a:extLst>
              </a:tr>
            </a:tbl>
          </a:graphicData>
        </a:graphic>
      </p:graphicFrame>
      <p:sp>
        <p:nvSpPr>
          <p:cNvPr id="18" name="テキスト ボックス 17">
            <a:extLst>
              <a:ext uri="{FF2B5EF4-FFF2-40B4-BE49-F238E27FC236}">
                <a16:creationId xmlns:a16="http://schemas.microsoft.com/office/drawing/2014/main" id="{2AA70352-41A7-4682-846A-85CA02F562DC}"/>
              </a:ext>
            </a:extLst>
          </p:cNvPr>
          <p:cNvSpPr txBox="1"/>
          <p:nvPr/>
        </p:nvSpPr>
        <p:spPr>
          <a:xfrm>
            <a:off x="4089292" y="2368422"/>
            <a:ext cx="5589165" cy="3016210"/>
          </a:xfrm>
          <a:prstGeom prst="rect">
            <a:avLst/>
          </a:prstGeom>
          <a:solidFill>
            <a:schemeClr val="accent6">
              <a:lumMod val="60000"/>
              <a:lumOff val="40000"/>
            </a:schemeClr>
          </a:solidFill>
          <a:ln>
            <a:solidFill>
              <a:schemeClr val="tx1"/>
            </a:solidFill>
          </a:ln>
        </p:spPr>
        <p:txBody>
          <a:bodyPr wrap="square" rtlCol="0">
            <a:spAutoFit/>
          </a:bodyPr>
          <a:lstStyle/>
          <a:p>
            <a:pPr marL="1257300" indent="-1257300"/>
            <a:r>
              <a:rPr kumimoji="1" lang="ja-JP" altLang="en-US" sz="1000" dirty="0">
                <a:latin typeface="ＭＳ ゴシック" panose="020B0609070205080204" pitchFamily="49" charset="-128"/>
                <a:ea typeface="ＭＳ ゴシック" panose="020B0609070205080204" pitchFamily="49" charset="-128"/>
              </a:rPr>
              <a:t>１　飲食・物販ブースがメインとなるイベントの例</a:t>
            </a:r>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r>
              <a:rPr kumimoji="1" lang="ja-JP" altLang="en-US" sz="1000" dirty="0">
                <a:latin typeface="ＭＳ ゴシック" panose="020B0609070205080204" pitchFamily="49" charset="-128"/>
                <a:ea typeface="ＭＳ ゴシック" panose="020B0609070205080204" pitchFamily="49" charset="-128"/>
              </a:rPr>
              <a:t>２　体験ブースがメインとなるイベントの例</a:t>
            </a:r>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en-US" altLang="ja-JP" sz="1000" dirty="0">
              <a:latin typeface="ＭＳ ゴシック" panose="020B0609070205080204" pitchFamily="49" charset="-128"/>
              <a:ea typeface="ＭＳ ゴシック" panose="020B0609070205080204" pitchFamily="49" charset="-128"/>
            </a:endParaRPr>
          </a:p>
          <a:p>
            <a:pPr marL="1257300" indent="-1257300"/>
            <a:endParaRPr kumimoji="1" lang="ja-JP" altLang="en-US" sz="1000" dirty="0">
              <a:latin typeface="ＭＳ ゴシック" panose="020B0609070205080204" pitchFamily="49" charset="-128"/>
              <a:ea typeface="ＭＳ ゴシック" panose="020B0609070205080204" pitchFamily="49" charset="-128"/>
            </a:endParaRPr>
          </a:p>
        </p:txBody>
      </p:sp>
      <p:sp>
        <p:nvSpPr>
          <p:cNvPr id="32" name="テキスト ボックス 31">
            <a:extLst>
              <a:ext uri="{FF2B5EF4-FFF2-40B4-BE49-F238E27FC236}">
                <a16:creationId xmlns:a16="http://schemas.microsoft.com/office/drawing/2014/main" id="{13FF3DEF-74EC-4024-A42D-107F084D0DE6}"/>
              </a:ext>
            </a:extLst>
          </p:cNvPr>
          <p:cNvSpPr txBox="1"/>
          <p:nvPr/>
        </p:nvSpPr>
        <p:spPr>
          <a:xfrm>
            <a:off x="4636163" y="3629091"/>
            <a:ext cx="1569060" cy="246221"/>
          </a:xfrm>
          <a:prstGeom prst="rect">
            <a:avLst/>
          </a:prstGeom>
          <a:noFill/>
        </p:spPr>
        <p:txBody>
          <a:bodyPr wrap="square" rtlCol="0">
            <a:spAutoFit/>
          </a:bodyPr>
          <a:lstStyle/>
          <a:p>
            <a:r>
              <a:rPr kumimoji="1" lang="ja-JP" altLang="en-US" sz="1000" dirty="0">
                <a:latin typeface="ＭＳ ゴシック" panose="020B0609070205080204" pitchFamily="49" charset="-128"/>
                <a:ea typeface="ＭＳ ゴシック" panose="020B0609070205080204" pitchFamily="49" charset="-128"/>
              </a:rPr>
              <a:t>新春もちもちランド</a:t>
            </a:r>
          </a:p>
        </p:txBody>
      </p:sp>
      <p:sp>
        <p:nvSpPr>
          <p:cNvPr id="34" name="テキスト ボックス 33">
            <a:extLst>
              <a:ext uri="{FF2B5EF4-FFF2-40B4-BE49-F238E27FC236}">
                <a16:creationId xmlns:a16="http://schemas.microsoft.com/office/drawing/2014/main" id="{0DBD8CA1-609B-43F2-9B40-C1BC32E19E8E}"/>
              </a:ext>
            </a:extLst>
          </p:cNvPr>
          <p:cNvSpPr txBox="1"/>
          <p:nvPr/>
        </p:nvSpPr>
        <p:spPr>
          <a:xfrm>
            <a:off x="6441967" y="3628048"/>
            <a:ext cx="1569060" cy="246221"/>
          </a:xfrm>
          <a:prstGeom prst="rect">
            <a:avLst/>
          </a:prstGeom>
          <a:noFill/>
        </p:spPr>
        <p:txBody>
          <a:bodyPr wrap="square" rtlCol="0">
            <a:spAutoFit/>
          </a:bodyPr>
          <a:lstStyle/>
          <a:p>
            <a:r>
              <a:rPr kumimoji="1" lang="ja-JP" altLang="en-US" sz="1000" dirty="0">
                <a:latin typeface="ＭＳ ゴシック" panose="020B0609070205080204" pitchFamily="49" charset="-128"/>
                <a:ea typeface="ＭＳ ゴシック" panose="020B0609070205080204" pitchFamily="49" charset="-128"/>
              </a:rPr>
              <a:t>いちほまれフェス</a:t>
            </a:r>
          </a:p>
        </p:txBody>
      </p:sp>
      <p:sp>
        <p:nvSpPr>
          <p:cNvPr id="35" name="テキスト ボックス 34">
            <a:extLst>
              <a:ext uri="{FF2B5EF4-FFF2-40B4-BE49-F238E27FC236}">
                <a16:creationId xmlns:a16="http://schemas.microsoft.com/office/drawing/2014/main" id="{53253856-5E77-410F-BADB-2E1C905D1BBE}"/>
              </a:ext>
            </a:extLst>
          </p:cNvPr>
          <p:cNvSpPr txBox="1"/>
          <p:nvPr/>
        </p:nvSpPr>
        <p:spPr>
          <a:xfrm>
            <a:off x="8217105" y="3628564"/>
            <a:ext cx="1569060" cy="246221"/>
          </a:xfrm>
          <a:prstGeom prst="rect">
            <a:avLst/>
          </a:prstGeom>
          <a:noFill/>
        </p:spPr>
        <p:txBody>
          <a:bodyPr wrap="square" rtlCol="0">
            <a:spAutoFit/>
          </a:bodyPr>
          <a:lstStyle/>
          <a:p>
            <a:r>
              <a:rPr kumimoji="1" lang="ja-JP" altLang="en-US" sz="1000" dirty="0">
                <a:latin typeface="ＭＳ ゴシック" panose="020B0609070205080204" pitchFamily="49" charset="-128"/>
                <a:ea typeface="ＭＳ ゴシック" panose="020B0609070205080204" pitchFamily="49" charset="-128"/>
              </a:rPr>
              <a:t>フルーツパーラー</a:t>
            </a:r>
          </a:p>
        </p:txBody>
      </p:sp>
      <p:sp>
        <p:nvSpPr>
          <p:cNvPr id="36" name="テキスト ボックス 35">
            <a:extLst>
              <a:ext uri="{FF2B5EF4-FFF2-40B4-BE49-F238E27FC236}">
                <a16:creationId xmlns:a16="http://schemas.microsoft.com/office/drawing/2014/main" id="{37841F84-AD77-407D-9721-3D852117E4EE}"/>
              </a:ext>
            </a:extLst>
          </p:cNvPr>
          <p:cNvSpPr txBox="1"/>
          <p:nvPr/>
        </p:nvSpPr>
        <p:spPr>
          <a:xfrm>
            <a:off x="4534561" y="5138710"/>
            <a:ext cx="1493932" cy="246221"/>
          </a:xfrm>
          <a:prstGeom prst="rect">
            <a:avLst/>
          </a:prstGeom>
          <a:noFill/>
        </p:spPr>
        <p:txBody>
          <a:bodyPr wrap="square" rtlCol="0">
            <a:spAutoFit/>
          </a:bodyPr>
          <a:lstStyle/>
          <a:p>
            <a:r>
              <a:rPr kumimoji="1" lang="ja-JP" altLang="en-US" sz="1000" dirty="0">
                <a:latin typeface="ＭＳ ゴシック" panose="020B0609070205080204" pitchFamily="49" charset="-128"/>
                <a:ea typeface="ＭＳ ゴシック" panose="020B0609070205080204" pitchFamily="49" charset="-128"/>
              </a:rPr>
              <a:t>こどもおしごとパーク</a:t>
            </a:r>
          </a:p>
        </p:txBody>
      </p:sp>
      <p:sp>
        <p:nvSpPr>
          <p:cNvPr id="37" name="テキスト ボックス 36">
            <a:extLst>
              <a:ext uri="{FF2B5EF4-FFF2-40B4-BE49-F238E27FC236}">
                <a16:creationId xmlns:a16="http://schemas.microsoft.com/office/drawing/2014/main" id="{9EB5E52B-BE6D-4F35-A7A4-A2A2F2400E87}"/>
              </a:ext>
            </a:extLst>
          </p:cNvPr>
          <p:cNvSpPr txBox="1"/>
          <p:nvPr/>
        </p:nvSpPr>
        <p:spPr>
          <a:xfrm>
            <a:off x="6335015" y="5152815"/>
            <a:ext cx="1569060" cy="246221"/>
          </a:xfrm>
          <a:prstGeom prst="rect">
            <a:avLst/>
          </a:prstGeom>
          <a:noFill/>
        </p:spPr>
        <p:txBody>
          <a:bodyPr wrap="square" rtlCol="0">
            <a:spAutoFit/>
          </a:bodyPr>
          <a:lstStyle/>
          <a:p>
            <a:r>
              <a:rPr kumimoji="1" lang="en-US" altLang="ja-JP" sz="1000" dirty="0">
                <a:latin typeface="ＭＳ ゴシック" panose="020B0609070205080204" pitchFamily="49" charset="-128"/>
                <a:ea typeface="ＭＳ ゴシック" panose="020B0609070205080204" pitchFamily="49" charset="-128"/>
              </a:rPr>
              <a:t>AWARA</a:t>
            </a:r>
            <a:r>
              <a:rPr kumimoji="1" lang="ja-JP" altLang="en-US" sz="1000" dirty="0">
                <a:latin typeface="ＭＳ ゴシック" panose="020B0609070205080204" pitchFamily="49" charset="-128"/>
                <a:ea typeface="ＭＳ ゴシック" panose="020B0609070205080204" pitchFamily="49" charset="-128"/>
              </a:rPr>
              <a:t>アソビンピック</a:t>
            </a:r>
          </a:p>
        </p:txBody>
      </p:sp>
      <p:sp>
        <p:nvSpPr>
          <p:cNvPr id="40" name="テキスト ボックス 39">
            <a:extLst>
              <a:ext uri="{FF2B5EF4-FFF2-40B4-BE49-F238E27FC236}">
                <a16:creationId xmlns:a16="http://schemas.microsoft.com/office/drawing/2014/main" id="{F6CB1537-6DC8-48C9-9241-3A741AC514A4}"/>
              </a:ext>
            </a:extLst>
          </p:cNvPr>
          <p:cNvSpPr txBox="1"/>
          <p:nvPr/>
        </p:nvSpPr>
        <p:spPr>
          <a:xfrm>
            <a:off x="8216972" y="5138411"/>
            <a:ext cx="1323618" cy="246221"/>
          </a:xfrm>
          <a:prstGeom prst="rect">
            <a:avLst/>
          </a:prstGeom>
          <a:noFill/>
        </p:spPr>
        <p:txBody>
          <a:bodyPr wrap="square" rtlCol="0">
            <a:spAutoFit/>
          </a:bodyPr>
          <a:lstStyle/>
          <a:p>
            <a:r>
              <a:rPr kumimoji="1" lang="en-US" altLang="ja-JP" sz="1000" dirty="0">
                <a:latin typeface="ＭＳ ゴシック" panose="020B0609070205080204" pitchFamily="49" charset="-128"/>
                <a:ea typeface="ＭＳ ゴシック" panose="020B0609070205080204" pitchFamily="49" charset="-128"/>
              </a:rPr>
              <a:t>STREET PALETTE</a:t>
            </a:r>
            <a:endParaRPr kumimoji="1" lang="ja-JP" altLang="en-US" sz="1000" dirty="0">
              <a:latin typeface="ＭＳ ゴシック" panose="020B0609070205080204" pitchFamily="49" charset="-128"/>
              <a:ea typeface="ＭＳ ゴシック" panose="020B0609070205080204" pitchFamily="49" charset="-128"/>
            </a:endParaRPr>
          </a:p>
        </p:txBody>
      </p:sp>
      <p:sp>
        <p:nvSpPr>
          <p:cNvPr id="30" name="正方形/長方形 29">
            <a:extLst>
              <a:ext uri="{FF2B5EF4-FFF2-40B4-BE49-F238E27FC236}">
                <a16:creationId xmlns:a16="http://schemas.microsoft.com/office/drawing/2014/main" id="{28D80EA8-F05F-4E74-9A7C-59D74F6EA66E}"/>
              </a:ext>
            </a:extLst>
          </p:cNvPr>
          <p:cNvSpPr/>
          <p:nvPr/>
        </p:nvSpPr>
        <p:spPr>
          <a:xfrm>
            <a:off x="378536" y="5400027"/>
            <a:ext cx="3530375" cy="215444"/>
          </a:xfrm>
          <a:prstGeom prst="rect">
            <a:avLst/>
          </a:prstGeom>
          <a:noFill/>
        </p:spPr>
        <p:txBody>
          <a:bodyPr wrap="square" lIns="91440" tIns="45720" rIns="91440" bIns="45720">
            <a:spAutoFit/>
          </a:bodyPr>
          <a:lstStyle/>
          <a:p>
            <a:r>
              <a:rPr lang="en-US" altLang="ja-JP" sz="800" dirty="0">
                <a:ln w="0"/>
                <a:latin typeface="ＭＳ ゴシック" panose="020B0609070205080204" pitchFamily="49" charset="-128"/>
                <a:ea typeface="ＭＳ ゴシック" panose="020B0609070205080204" pitchFamily="49" charset="-128"/>
              </a:rPr>
              <a:t>※ </a:t>
            </a:r>
            <a:r>
              <a:rPr lang="ja-JP" altLang="en-US" sz="800" u="sng" dirty="0">
                <a:ln w="0"/>
                <a:solidFill>
                  <a:srgbClr val="FF0000"/>
                </a:solidFill>
                <a:latin typeface="ＭＳ ゴシック" panose="020B0609070205080204" pitchFamily="49" charset="-128"/>
                <a:ea typeface="ＭＳ ゴシック" panose="020B0609070205080204" pitchFamily="49" charset="-128"/>
              </a:rPr>
              <a:t>受付件数に制限は設けないが、件数が多い場合は書類審査を行う</a:t>
            </a:r>
            <a:r>
              <a:rPr lang="ja-JP" altLang="en-US" sz="800" dirty="0">
                <a:ln w="0"/>
                <a:latin typeface="ＭＳ ゴシック" panose="020B0609070205080204" pitchFamily="49" charset="-128"/>
                <a:ea typeface="ＭＳ ゴシック" panose="020B0609070205080204" pitchFamily="49" charset="-128"/>
              </a:rPr>
              <a:t>。</a:t>
            </a:r>
            <a:endParaRPr lang="en-US" altLang="ja-JP" sz="800" dirty="0">
              <a:ln w="0"/>
              <a:latin typeface="ＭＳ ゴシック" panose="020B0609070205080204" pitchFamily="49" charset="-128"/>
              <a:ea typeface="ＭＳ ゴシック" panose="020B0609070205080204" pitchFamily="49" charset="-128"/>
            </a:endParaRPr>
          </a:p>
        </p:txBody>
      </p:sp>
      <p:pic>
        <p:nvPicPr>
          <p:cNvPr id="7" name="図 6">
            <a:extLst>
              <a:ext uri="{FF2B5EF4-FFF2-40B4-BE49-F238E27FC236}">
                <a16:creationId xmlns:a16="http://schemas.microsoft.com/office/drawing/2014/main" id="{B028DE66-65E3-4229-B6AF-AB8237EE853B}"/>
              </a:ext>
            </a:extLst>
          </p:cNvPr>
          <p:cNvPicPr>
            <a:picLocks noChangeAspect="1"/>
          </p:cNvPicPr>
          <p:nvPr/>
        </p:nvPicPr>
        <p:blipFill>
          <a:blip r:embed="rId3"/>
          <a:stretch>
            <a:fillRect/>
          </a:stretch>
        </p:blipFill>
        <p:spPr>
          <a:xfrm>
            <a:off x="4513007" y="4101252"/>
            <a:ext cx="1515486" cy="1056704"/>
          </a:xfrm>
          <a:prstGeom prst="rect">
            <a:avLst/>
          </a:prstGeom>
        </p:spPr>
      </p:pic>
      <p:pic>
        <p:nvPicPr>
          <p:cNvPr id="19" name="図 18">
            <a:extLst>
              <a:ext uri="{FF2B5EF4-FFF2-40B4-BE49-F238E27FC236}">
                <a16:creationId xmlns:a16="http://schemas.microsoft.com/office/drawing/2014/main" id="{CF373561-65AD-4AEE-B7EF-E9EEE8344C5C}"/>
              </a:ext>
            </a:extLst>
          </p:cNvPr>
          <p:cNvPicPr>
            <a:picLocks noChangeAspect="1"/>
          </p:cNvPicPr>
          <p:nvPr/>
        </p:nvPicPr>
        <p:blipFill>
          <a:blip r:embed="rId4"/>
          <a:stretch>
            <a:fillRect/>
          </a:stretch>
        </p:blipFill>
        <p:spPr>
          <a:xfrm>
            <a:off x="8049088" y="4101252"/>
            <a:ext cx="1440000" cy="1080000"/>
          </a:xfrm>
          <a:prstGeom prst="rect">
            <a:avLst/>
          </a:prstGeom>
        </p:spPr>
      </p:pic>
      <p:pic>
        <p:nvPicPr>
          <p:cNvPr id="21" name="図 20">
            <a:extLst>
              <a:ext uri="{FF2B5EF4-FFF2-40B4-BE49-F238E27FC236}">
                <a16:creationId xmlns:a16="http://schemas.microsoft.com/office/drawing/2014/main" id="{57CBEFA8-3871-4847-8737-F67DBD09581C}"/>
              </a:ext>
            </a:extLst>
          </p:cNvPr>
          <p:cNvPicPr>
            <a:picLocks noChangeAspect="1"/>
          </p:cNvPicPr>
          <p:nvPr/>
        </p:nvPicPr>
        <p:blipFill>
          <a:blip r:embed="rId5"/>
          <a:stretch>
            <a:fillRect/>
          </a:stretch>
        </p:blipFill>
        <p:spPr>
          <a:xfrm>
            <a:off x="6208874" y="4099900"/>
            <a:ext cx="1620000" cy="1052915"/>
          </a:xfrm>
          <a:prstGeom prst="rect">
            <a:avLst/>
          </a:prstGeom>
        </p:spPr>
      </p:pic>
      <p:pic>
        <p:nvPicPr>
          <p:cNvPr id="25" name="図 24">
            <a:extLst>
              <a:ext uri="{FF2B5EF4-FFF2-40B4-BE49-F238E27FC236}">
                <a16:creationId xmlns:a16="http://schemas.microsoft.com/office/drawing/2014/main" id="{831CDC52-763E-4ECE-ADC9-B81E9EA29AED}"/>
              </a:ext>
            </a:extLst>
          </p:cNvPr>
          <p:cNvPicPr>
            <a:picLocks noChangeAspect="1"/>
          </p:cNvPicPr>
          <p:nvPr/>
        </p:nvPicPr>
        <p:blipFill>
          <a:blip r:embed="rId6"/>
          <a:stretch>
            <a:fillRect/>
          </a:stretch>
        </p:blipFill>
        <p:spPr>
          <a:xfrm>
            <a:off x="6191460" y="2603343"/>
            <a:ext cx="1620000" cy="1074165"/>
          </a:xfrm>
          <a:prstGeom prst="rect">
            <a:avLst/>
          </a:prstGeom>
        </p:spPr>
      </p:pic>
      <p:pic>
        <p:nvPicPr>
          <p:cNvPr id="27" name="図 26">
            <a:extLst>
              <a:ext uri="{FF2B5EF4-FFF2-40B4-BE49-F238E27FC236}">
                <a16:creationId xmlns:a16="http://schemas.microsoft.com/office/drawing/2014/main" id="{784434A1-A423-4746-A062-7612862CBB43}"/>
              </a:ext>
            </a:extLst>
          </p:cNvPr>
          <p:cNvPicPr>
            <a:picLocks noChangeAspect="1"/>
          </p:cNvPicPr>
          <p:nvPr/>
        </p:nvPicPr>
        <p:blipFill>
          <a:blip r:embed="rId7"/>
          <a:stretch>
            <a:fillRect/>
          </a:stretch>
        </p:blipFill>
        <p:spPr>
          <a:xfrm>
            <a:off x="4513007" y="2597509"/>
            <a:ext cx="1515486" cy="1074166"/>
          </a:xfrm>
          <a:prstGeom prst="rect">
            <a:avLst/>
          </a:prstGeom>
        </p:spPr>
      </p:pic>
      <p:pic>
        <p:nvPicPr>
          <p:cNvPr id="42" name="図 41">
            <a:extLst>
              <a:ext uri="{FF2B5EF4-FFF2-40B4-BE49-F238E27FC236}">
                <a16:creationId xmlns:a16="http://schemas.microsoft.com/office/drawing/2014/main" id="{0962CF6B-C130-4371-88B5-17187F41C7BD}"/>
              </a:ext>
            </a:extLst>
          </p:cNvPr>
          <p:cNvPicPr>
            <a:picLocks noChangeAspect="1"/>
          </p:cNvPicPr>
          <p:nvPr/>
        </p:nvPicPr>
        <p:blipFill>
          <a:blip r:embed="rId8"/>
          <a:stretch>
            <a:fillRect/>
          </a:stretch>
        </p:blipFill>
        <p:spPr>
          <a:xfrm>
            <a:off x="8054554" y="2597509"/>
            <a:ext cx="1409172" cy="1072060"/>
          </a:xfrm>
          <a:prstGeom prst="rect">
            <a:avLst/>
          </a:prstGeom>
        </p:spPr>
      </p:pic>
      <p:sp>
        <p:nvSpPr>
          <p:cNvPr id="3" name="テキスト ボックス 2">
            <a:extLst>
              <a:ext uri="{FF2B5EF4-FFF2-40B4-BE49-F238E27FC236}">
                <a16:creationId xmlns:a16="http://schemas.microsoft.com/office/drawing/2014/main" id="{43E376CC-3AF0-4BCC-B6E5-75308D6EF567}"/>
              </a:ext>
            </a:extLst>
          </p:cNvPr>
          <p:cNvSpPr txBox="1"/>
          <p:nvPr/>
        </p:nvSpPr>
        <p:spPr>
          <a:xfrm>
            <a:off x="378536" y="4542779"/>
            <a:ext cx="3546736" cy="338554"/>
          </a:xfrm>
          <a:prstGeom prst="rect">
            <a:avLst/>
          </a:prstGeom>
          <a:noFill/>
        </p:spPr>
        <p:txBody>
          <a:bodyPr wrap="square" rtlCol="0">
            <a:spAutoFit/>
          </a:bodyPr>
          <a:lstStyle/>
          <a:p>
            <a:r>
              <a:rPr kumimoji="1" lang="en-US" altLang="ja-JP" sz="800" dirty="0">
                <a:latin typeface="ＭＳ ゴシック" panose="020B0609070205080204" pitchFamily="49" charset="-128"/>
                <a:ea typeface="ＭＳ ゴシック" panose="020B0609070205080204" pitchFamily="49" charset="-128"/>
              </a:rPr>
              <a:t>※</a:t>
            </a:r>
            <a:r>
              <a:rPr kumimoji="1" lang="ja-JP" altLang="en-US" sz="800" dirty="0">
                <a:latin typeface="ＭＳ ゴシック" panose="020B0609070205080204" pitchFamily="49" charset="-128"/>
                <a:ea typeface="ＭＳ ゴシック" panose="020B0609070205080204" pitchFamily="49" charset="-128"/>
              </a:rPr>
              <a:t> </a:t>
            </a:r>
            <a:r>
              <a:rPr kumimoji="1" lang="ja-JP" altLang="en-US" sz="800" dirty="0">
                <a:solidFill>
                  <a:srgbClr val="FF0000"/>
                </a:solidFill>
                <a:latin typeface="ＭＳ ゴシック" panose="020B0609070205080204" pitchFamily="49" charset="-128"/>
                <a:ea typeface="ＭＳ ゴシック" panose="020B0609070205080204" pitchFamily="49" charset="-128"/>
              </a:rPr>
              <a:t>原則２日間開催とするが、事業内容・規模・イベントの特性上１日での開催が合理的と認められる場合、１日開催を可とする。</a:t>
            </a:r>
          </a:p>
        </p:txBody>
      </p:sp>
      <p:sp>
        <p:nvSpPr>
          <p:cNvPr id="9" name="テキスト ボックス 8">
            <a:extLst>
              <a:ext uri="{FF2B5EF4-FFF2-40B4-BE49-F238E27FC236}">
                <a16:creationId xmlns:a16="http://schemas.microsoft.com/office/drawing/2014/main" id="{9140CA77-3082-446F-A279-B416B40A2A85}"/>
              </a:ext>
            </a:extLst>
          </p:cNvPr>
          <p:cNvSpPr txBox="1"/>
          <p:nvPr/>
        </p:nvSpPr>
        <p:spPr>
          <a:xfrm>
            <a:off x="498577" y="5173430"/>
            <a:ext cx="3381108" cy="276999"/>
          </a:xfrm>
          <a:prstGeom prst="rect">
            <a:avLst/>
          </a:prstGeom>
          <a:solidFill>
            <a:srgbClr val="CFD5EA"/>
          </a:solidFill>
        </p:spPr>
        <p:txBody>
          <a:bodyPr wrap="square" rtlCol="0">
            <a:spAutoFit/>
          </a:bodyPr>
          <a:lstStyle/>
          <a:p>
            <a:r>
              <a:rPr kumimoji="1" lang="ja-JP" altLang="en-US" sz="1200" dirty="0"/>
              <a:t>上記開催日時のうち６か月</a:t>
            </a:r>
          </a:p>
        </p:txBody>
      </p:sp>
    </p:spTree>
    <p:extLst>
      <p:ext uri="{BB962C8B-B14F-4D97-AF65-F5344CB8AC3E}">
        <p14:creationId xmlns:p14="http://schemas.microsoft.com/office/powerpoint/2010/main" val="1928069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F569A97-ACD1-48A9-806F-674F0B87372A}"/>
              </a:ext>
            </a:extLst>
          </p:cNvPr>
          <p:cNvSpPr/>
          <p:nvPr/>
        </p:nvSpPr>
        <p:spPr>
          <a:xfrm>
            <a:off x="2222050" y="52895"/>
            <a:ext cx="5211683" cy="523220"/>
          </a:xfrm>
          <a:prstGeom prst="rect">
            <a:avLst/>
          </a:prstGeom>
          <a:noFill/>
        </p:spPr>
        <p:txBody>
          <a:bodyPr wrap="none" lIns="91440" tIns="45720" rIns="91440" bIns="45720">
            <a:spAutoFit/>
          </a:bodyPr>
          <a:lstStyle/>
          <a:p>
            <a:pPr algn="ctr"/>
            <a:r>
              <a:rPr lang="ja-JP" altLang="en-US" sz="2800" dirty="0">
                <a:ln w="0"/>
                <a:effectLst>
                  <a:outerShdw blurRad="38100" dist="19050" dir="2700000" algn="tl" rotWithShape="0">
                    <a:schemeClr val="dk1">
                      <a:alpha val="40000"/>
                    </a:schemeClr>
                  </a:outerShdw>
                </a:effectLst>
                <a:latin typeface="UD デジタル 教科書体 NK-R" panose="02020400000000000000" pitchFamily="18" charset="-128"/>
                <a:ea typeface="UD デジタル 教科書体 NK-R" panose="02020400000000000000" pitchFamily="18" charset="-128"/>
              </a:rPr>
              <a:t>令和９年度　指定事業選定の概要</a:t>
            </a:r>
          </a:p>
        </p:txBody>
      </p:sp>
      <p:sp>
        <p:nvSpPr>
          <p:cNvPr id="8" name="正方形/長方形 7">
            <a:extLst>
              <a:ext uri="{FF2B5EF4-FFF2-40B4-BE49-F238E27FC236}">
                <a16:creationId xmlns:a16="http://schemas.microsoft.com/office/drawing/2014/main" id="{52566311-0CFF-4689-B591-F7B6DF857606}"/>
              </a:ext>
            </a:extLst>
          </p:cNvPr>
          <p:cNvSpPr/>
          <p:nvPr/>
        </p:nvSpPr>
        <p:spPr>
          <a:xfrm>
            <a:off x="303158" y="613279"/>
            <a:ext cx="9431866" cy="611819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正方形/長方形 13">
            <a:extLst>
              <a:ext uri="{FF2B5EF4-FFF2-40B4-BE49-F238E27FC236}">
                <a16:creationId xmlns:a16="http://schemas.microsoft.com/office/drawing/2014/main" id="{5FEB70C6-748D-4AD6-BDBC-24995FF1079C}"/>
              </a:ext>
            </a:extLst>
          </p:cNvPr>
          <p:cNvSpPr/>
          <p:nvPr/>
        </p:nvSpPr>
        <p:spPr>
          <a:xfrm>
            <a:off x="237067" y="617452"/>
            <a:ext cx="6322431" cy="292388"/>
          </a:xfrm>
          <a:prstGeom prst="rect">
            <a:avLst/>
          </a:prstGeom>
          <a:noFill/>
        </p:spPr>
        <p:txBody>
          <a:bodyPr wrap="square" lIns="91440" tIns="45720" rIns="91440" bIns="45720">
            <a:spAutoFit/>
          </a:bodyPr>
          <a:lstStyle/>
          <a:p>
            <a:r>
              <a:rPr lang="ja-JP" altLang="en-US" sz="1300" dirty="0">
                <a:ln w="0"/>
                <a:latin typeface="UD デジタル 教科書体 NK-R" panose="02020400000000000000" pitchFamily="18" charset="-128"/>
                <a:ea typeface="UD デジタル 教科書体 NK-R" panose="02020400000000000000" pitchFamily="18" charset="-128"/>
              </a:rPr>
              <a:t>④　事業の審査　　</a:t>
            </a:r>
            <a:r>
              <a:rPr lang="ja-JP" altLang="en-US" sz="1200" dirty="0">
                <a:ln w="0"/>
                <a:latin typeface="ＭＳ ゴシック" panose="020B0609070205080204" pitchFamily="49" charset="-128"/>
                <a:ea typeface="ＭＳ ゴシック" panose="020B0609070205080204" pitchFamily="49" charset="-128"/>
              </a:rPr>
              <a:t>審査基準に基づく審査を行い、提案１本ごとに採点します。</a:t>
            </a:r>
            <a:endParaRPr lang="en-US" altLang="ja-JP" sz="1300" dirty="0">
              <a:ln w="0"/>
              <a:latin typeface="ＭＳ ゴシック" panose="020B0609070205080204" pitchFamily="49" charset="-128"/>
              <a:ea typeface="ＭＳ ゴシック" panose="020B0609070205080204" pitchFamily="49" charset="-128"/>
            </a:endParaRPr>
          </a:p>
        </p:txBody>
      </p:sp>
      <p:sp>
        <p:nvSpPr>
          <p:cNvPr id="15" name="正方形/長方形 14">
            <a:extLst>
              <a:ext uri="{FF2B5EF4-FFF2-40B4-BE49-F238E27FC236}">
                <a16:creationId xmlns:a16="http://schemas.microsoft.com/office/drawing/2014/main" id="{1D122182-75F8-4FA1-BAED-5E7851061ED7}"/>
              </a:ext>
            </a:extLst>
          </p:cNvPr>
          <p:cNvSpPr/>
          <p:nvPr/>
        </p:nvSpPr>
        <p:spPr>
          <a:xfrm>
            <a:off x="362175" y="887502"/>
            <a:ext cx="4729114" cy="261610"/>
          </a:xfrm>
          <a:prstGeom prst="rect">
            <a:avLst/>
          </a:prstGeom>
          <a:noFill/>
        </p:spPr>
        <p:txBody>
          <a:bodyPr wrap="square" lIns="91440" tIns="45720" rIns="91440" bIns="45720">
            <a:spAutoFit/>
          </a:bodyPr>
          <a:lstStyle/>
          <a:p>
            <a:r>
              <a:rPr lang="ja-JP" altLang="en-US" sz="1100" dirty="0">
                <a:ln w="0"/>
                <a:latin typeface="ＭＳ ゴシック" panose="020B0609070205080204" pitchFamily="49" charset="-128"/>
                <a:ea typeface="ＭＳ ゴシック" panose="020B0609070205080204" pitchFamily="49" charset="-128"/>
              </a:rPr>
              <a:t>　⑴　</a:t>
            </a:r>
            <a:r>
              <a:rPr lang="ja-JP" altLang="en-US" sz="1100" b="1" u="sng" dirty="0">
                <a:ln w="0"/>
                <a:latin typeface="ＭＳ ゴシック" panose="020B0609070205080204" pitchFamily="49" charset="-128"/>
                <a:ea typeface="ＭＳ ゴシック" panose="020B0609070205080204" pitchFamily="49" charset="-128"/>
              </a:rPr>
              <a:t>基本項目で１提案につき、審査員１人当たり</a:t>
            </a:r>
            <a:r>
              <a:rPr lang="ja-JP" altLang="en-US" sz="11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最大</a:t>
            </a:r>
            <a:r>
              <a:rPr lang="en-US" altLang="ja-JP" sz="11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100</a:t>
            </a:r>
            <a:r>
              <a:rPr lang="ja-JP" altLang="en-US" sz="11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点を付与</a:t>
            </a:r>
            <a:endParaRPr lang="ja-JP" altLang="en-US" sz="11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p:txBody>
      </p:sp>
      <p:graphicFrame>
        <p:nvGraphicFramePr>
          <p:cNvPr id="3" name="表 2">
            <a:extLst>
              <a:ext uri="{FF2B5EF4-FFF2-40B4-BE49-F238E27FC236}">
                <a16:creationId xmlns:a16="http://schemas.microsoft.com/office/drawing/2014/main" id="{BAA7B85B-12A9-4DDF-A171-15ECE313AFFF}"/>
              </a:ext>
            </a:extLst>
          </p:cNvPr>
          <p:cNvGraphicFramePr>
            <a:graphicFrameLocks noGrp="1"/>
          </p:cNvGraphicFramePr>
          <p:nvPr>
            <p:extLst>
              <p:ext uri="{D42A27DB-BD31-4B8C-83A1-F6EECF244321}">
                <p14:modId xmlns:p14="http://schemas.microsoft.com/office/powerpoint/2010/main" val="4067625262"/>
              </p:ext>
            </p:extLst>
          </p:nvPr>
        </p:nvGraphicFramePr>
        <p:xfrm>
          <a:off x="698979" y="1140718"/>
          <a:ext cx="5487332" cy="720000"/>
        </p:xfrm>
        <a:graphic>
          <a:graphicData uri="http://schemas.openxmlformats.org/drawingml/2006/table">
            <a:tbl>
              <a:tblPr firstRow="1" firstCol="1" bandRow="1">
                <a:tableStyleId>{5C22544A-7EE6-4342-B048-85BDC9FD1C3A}</a:tableStyleId>
              </a:tblPr>
              <a:tblGrid>
                <a:gridCol w="904043">
                  <a:extLst>
                    <a:ext uri="{9D8B030D-6E8A-4147-A177-3AD203B41FA5}">
                      <a16:colId xmlns:a16="http://schemas.microsoft.com/office/drawing/2014/main" val="2016816697"/>
                    </a:ext>
                  </a:extLst>
                </a:gridCol>
                <a:gridCol w="3364088">
                  <a:extLst>
                    <a:ext uri="{9D8B030D-6E8A-4147-A177-3AD203B41FA5}">
                      <a16:colId xmlns:a16="http://schemas.microsoft.com/office/drawing/2014/main" val="3669431112"/>
                    </a:ext>
                  </a:extLst>
                </a:gridCol>
                <a:gridCol w="1219201">
                  <a:extLst>
                    <a:ext uri="{9D8B030D-6E8A-4147-A177-3AD203B41FA5}">
                      <a16:colId xmlns:a16="http://schemas.microsoft.com/office/drawing/2014/main" val="2422986563"/>
                    </a:ext>
                  </a:extLst>
                </a:gridCol>
              </a:tblGrid>
              <a:tr h="180000">
                <a:tc>
                  <a:txBody>
                    <a:bodyPr/>
                    <a:lstStyle/>
                    <a:p>
                      <a:pPr algn="ctr"/>
                      <a:r>
                        <a:rPr lang="ja-JP" sz="1000" b="0" kern="100">
                          <a:effectLst/>
                          <a:latin typeface="ＭＳ ゴシック" panose="020B0609070205080204" pitchFamily="49" charset="-128"/>
                          <a:ea typeface="ＭＳ ゴシック" panose="020B0609070205080204" pitchFamily="49" charset="-128"/>
                        </a:rPr>
                        <a:t>項　目</a:t>
                      </a:r>
                      <a:endParaRPr lang="ja-JP" sz="1000" b="0" kern="10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ja-JP" sz="1000" b="0" kern="100">
                          <a:effectLst/>
                          <a:latin typeface="ＭＳ ゴシック" panose="020B0609070205080204" pitchFamily="49" charset="-128"/>
                          <a:ea typeface="ＭＳ ゴシック" panose="020B0609070205080204" pitchFamily="49" charset="-128"/>
                        </a:rPr>
                        <a:t>審査基準</a:t>
                      </a:r>
                      <a:endParaRPr lang="ja-JP" sz="1000" b="0" kern="10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ja-JP" sz="1000" b="0" kern="100" dirty="0">
                          <a:effectLst/>
                          <a:latin typeface="ＭＳ ゴシック" panose="020B0609070205080204" pitchFamily="49" charset="-128"/>
                          <a:ea typeface="ＭＳ ゴシック" panose="020B0609070205080204" pitchFamily="49" charset="-128"/>
                        </a:rPr>
                        <a:t>配点</a:t>
                      </a: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618720372"/>
                  </a:ext>
                </a:extLst>
              </a:tr>
              <a:tr h="180000">
                <a:tc rowSpan="3">
                  <a:txBody>
                    <a:bodyPr/>
                    <a:lstStyle/>
                    <a:p>
                      <a:pPr algn="just"/>
                      <a:r>
                        <a:rPr lang="ja-JP" sz="1000" b="0" kern="100" dirty="0">
                          <a:effectLst/>
                          <a:latin typeface="ＭＳ ゴシック" panose="020B0609070205080204" pitchFamily="49" charset="-128"/>
                          <a:ea typeface="ＭＳ ゴシック" panose="020B0609070205080204" pitchFamily="49" charset="-128"/>
                        </a:rPr>
                        <a:t>⑴　基本項目</a:t>
                      </a:r>
                      <a:endParaRPr lang="ja-JP" sz="105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marL="127000" indent="-127000" algn="just"/>
                      <a:r>
                        <a:rPr lang="ja-JP" sz="1000" b="0" kern="100">
                          <a:effectLst/>
                          <a:latin typeface="ＭＳ ゴシック" panose="020B0609070205080204" pitchFamily="49" charset="-128"/>
                          <a:ea typeface="ＭＳ ゴシック" panose="020B0609070205080204" pitchFamily="49" charset="-128"/>
                        </a:rPr>
                        <a:t>①賑わいの創出や来場者の交流を促進する内容か</a:t>
                      </a:r>
                      <a:endParaRPr lang="ja-JP" sz="1050" b="0" kern="10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ctr"/>
                      <a:r>
                        <a:rPr lang="ja-JP" sz="1000" b="0" kern="100" dirty="0">
                          <a:effectLst/>
                          <a:latin typeface="ＭＳ ゴシック" panose="020B0609070205080204" pitchFamily="49" charset="-128"/>
                          <a:ea typeface="ＭＳ ゴシック" panose="020B0609070205080204" pitchFamily="49" charset="-128"/>
                        </a:rPr>
                        <a:t>最高</a:t>
                      </a:r>
                      <a:r>
                        <a:rPr lang="en-US" altLang="ja-JP" sz="1000" b="1" kern="100" dirty="0">
                          <a:solidFill>
                            <a:schemeClr val="tx1"/>
                          </a:solidFill>
                          <a:effectLst/>
                          <a:latin typeface="ＭＳ ゴシック" panose="020B0609070205080204" pitchFamily="49" charset="-128"/>
                          <a:ea typeface="ＭＳ ゴシック" panose="020B0609070205080204" pitchFamily="49" charset="-128"/>
                        </a:rPr>
                        <a:t>5</a:t>
                      </a:r>
                      <a:r>
                        <a:rPr lang="en-US" sz="1000" b="1" kern="100" dirty="0">
                          <a:solidFill>
                            <a:schemeClr val="tx1"/>
                          </a:solidFill>
                          <a:effectLst/>
                          <a:latin typeface="ＭＳ ゴシック" panose="020B0609070205080204" pitchFamily="49" charset="-128"/>
                          <a:ea typeface="ＭＳ ゴシック" panose="020B0609070205080204" pitchFamily="49" charset="-128"/>
                        </a:rPr>
                        <a:t>0</a:t>
                      </a:r>
                      <a:r>
                        <a:rPr lang="ja-JP" sz="1000" b="0" kern="100" dirty="0">
                          <a:effectLst/>
                          <a:latin typeface="ＭＳ ゴシック" panose="020B0609070205080204" pitchFamily="49" charset="-128"/>
                          <a:ea typeface="ＭＳ ゴシック" panose="020B0609070205080204" pitchFamily="49" charset="-128"/>
                        </a:rPr>
                        <a:t>点</a:t>
                      </a:r>
                      <a:endParaRPr lang="ja-JP" sz="105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885334655"/>
                  </a:ext>
                </a:extLst>
              </a:tr>
              <a:tr h="180000">
                <a:tc vMerge="1">
                  <a:txBody>
                    <a:bodyPr/>
                    <a:lstStyle/>
                    <a:p>
                      <a:endParaRPr kumimoji="1" lang="ja-JP" altLang="en-US"/>
                    </a:p>
                  </a:txBody>
                  <a:tcPr/>
                </a:tc>
                <a:tc>
                  <a:txBody>
                    <a:bodyPr/>
                    <a:lstStyle/>
                    <a:p>
                      <a:pPr marL="127000" indent="-127000" algn="just"/>
                      <a:r>
                        <a:rPr lang="ja-JP" sz="1000" b="0" kern="100" dirty="0">
                          <a:effectLst/>
                          <a:latin typeface="ＭＳ ゴシック" panose="020B0609070205080204" pitchFamily="49" charset="-128"/>
                          <a:ea typeface="ＭＳ ゴシック" panose="020B0609070205080204" pitchFamily="49" charset="-128"/>
                        </a:rPr>
                        <a:t>②事業の広報を十分に行うことができるか</a:t>
                      </a:r>
                      <a:endParaRPr lang="ja-JP" sz="105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ctr"/>
                      <a:r>
                        <a:rPr lang="ja-JP" sz="1000" b="0" kern="100" dirty="0">
                          <a:effectLst/>
                          <a:latin typeface="ＭＳ ゴシック" panose="020B0609070205080204" pitchFamily="49" charset="-128"/>
                          <a:ea typeface="ＭＳ ゴシック" panose="020B0609070205080204" pitchFamily="49" charset="-128"/>
                        </a:rPr>
                        <a:t>最高</a:t>
                      </a:r>
                      <a:r>
                        <a:rPr lang="en-US" altLang="ja-JP" sz="1000" b="1" kern="100" dirty="0">
                          <a:solidFill>
                            <a:schemeClr val="tx1"/>
                          </a:solidFill>
                          <a:effectLst/>
                          <a:latin typeface="ＭＳ ゴシック" panose="020B0609070205080204" pitchFamily="49" charset="-128"/>
                          <a:ea typeface="ＭＳ ゴシック" panose="020B0609070205080204" pitchFamily="49" charset="-128"/>
                        </a:rPr>
                        <a:t>2</a:t>
                      </a:r>
                      <a:r>
                        <a:rPr lang="en-US" sz="1000" b="1" kern="100" dirty="0">
                          <a:solidFill>
                            <a:schemeClr val="tx1"/>
                          </a:solidFill>
                          <a:effectLst/>
                          <a:latin typeface="ＭＳ ゴシック" panose="020B0609070205080204" pitchFamily="49" charset="-128"/>
                          <a:ea typeface="ＭＳ ゴシック" panose="020B0609070205080204" pitchFamily="49" charset="-128"/>
                        </a:rPr>
                        <a:t>0</a:t>
                      </a:r>
                      <a:r>
                        <a:rPr lang="ja-JP" sz="1000" b="0" kern="100" dirty="0">
                          <a:effectLst/>
                          <a:latin typeface="ＭＳ ゴシック" panose="020B0609070205080204" pitchFamily="49" charset="-128"/>
                          <a:ea typeface="ＭＳ ゴシック" panose="020B0609070205080204" pitchFamily="49" charset="-128"/>
                        </a:rPr>
                        <a:t>点</a:t>
                      </a:r>
                      <a:endParaRPr lang="ja-JP" sz="105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03287635"/>
                  </a:ext>
                </a:extLst>
              </a:tr>
              <a:tr h="180000">
                <a:tc vMerge="1">
                  <a:txBody>
                    <a:bodyPr/>
                    <a:lstStyle/>
                    <a:p>
                      <a:endParaRPr kumimoji="1" lang="ja-JP" altLang="en-US"/>
                    </a:p>
                  </a:txBody>
                  <a:tcPr/>
                </a:tc>
                <a:tc>
                  <a:txBody>
                    <a:bodyPr/>
                    <a:lstStyle/>
                    <a:p>
                      <a:pPr marL="127000" indent="-127000" algn="just"/>
                      <a:r>
                        <a:rPr lang="ja-JP" sz="1000" b="0" kern="100" dirty="0">
                          <a:effectLst/>
                          <a:latin typeface="ＭＳ ゴシック" panose="020B0609070205080204" pitchFamily="49" charset="-128"/>
                          <a:ea typeface="ＭＳ ゴシック" panose="020B0609070205080204" pitchFamily="49" charset="-128"/>
                        </a:rPr>
                        <a:t>③適切に運営できるスタッフ数やタイムスケジュールか</a:t>
                      </a:r>
                      <a:endParaRPr lang="ja-JP" sz="105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tc>
                  <a:txBody>
                    <a:bodyPr/>
                    <a:lstStyle/>
                    <a:p>
                      <a:pPr algn="ctr"/>
                      <a:r>
                        <a:rPr lang="ja-JP" sz="1000" b="0" kern="100" dirty="0">
                          <a:effectLst/>
                          <a:latin typeface="ＭＳ ゴシック" panose="020B0609070205080204" pitchFamily="49" charset="-128"/>
                          <a:ea typeface="ＭＳ ゴシック" panose="020B0609070205080204" pitchFamily="49" charset="-128"/>
                        </a:rPr>
                        <a:t>最高</a:t>
                      </a:r>
                      <a:r>
                        <a:rPr lang="en-US" sz="1000" b="1" kern="100" dirty="0">
                          <a:effectLst/>
                          <a:latin typeface="ＭＳ ゴシック" panose="020B0609070205080204" pitchFamily="49" charset="-128"/>
                          <a:ea typeface="ＭＳ ゴシック" panose="020B0609070205080204" pitchFamily="49" charset="-128"/>
                        </a:rPr>
                        <a:t>30</a:t>
                      </a:r>
                      <a:r>
                        <a:rPr lang="ja-JP" sz="1000" b="0" kern="100" dirty="0">
                          <a:effectLst/>
                          <a:latin typeface="ＭＳ ゴシック" panose="020B0609070205080204" pitchFamily="49" charset="-128"/>
                          <a:ea typeface="ＭＳ ゴシック" panose="020B0609070205080204" pitchFamily="49" charset="-128"/>
                        </a:rPr>
                        <a:t>点</a:t>
                      </a:r>
                      <a:endParaRPr lang="ja-JP" sz="105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910779431"/>
                  </a:ext>
                </a:extLst>
              </a:tr>
            </a:tbl>
          </a:graphicData>
        </a:graphic>
      </p:graphicFrame>
      <p:sp>
        <p:nvSpPr>
          <p:cNvPr id="5" name="十字形 4">
            <a:extLst>
              <a:ext uri="{FF2B5EF4-FFF2-40B4-BE49-F238E27FC236}">
                <a16:creationId xmlns:a16="http://schemas.microsoft.com/office/drawing/2014/main" id="{0846D84D-9FCE-424E-A177-95EC620B3034}"/>
              </a:ext>
            </a:extLst>
          </p:cNvPr>
          <p:cNvSpPr/>
          <p:nvPr/>
        </p:nvSpPr>
        <p:spPr>
          <a:xfrm>
            <a:off x="3295890" y="1899332"/>
            <a:ext cx="169799" cy="157190"/>
          </a:xfrm>
          <a:prstGeom prst="plus">
            <a:avLst>
              <a:gd name="adj" fmla="val 3981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34AA522B-3977-4E43-B976-8070AA99972E}"/>
              </a:ext>
            </a:extLst>
          </p:cNvPr>
          <p:cNvSpPr/>
          <p:nvPr/>
        </p:nvSpPr>
        <p:spPr>
          <a:xfrm>
            <a:off x="362175" y="2008717"/>
            <a:ext cx="4006625" cy="261610"/>
          </a:xfrm>
          <a:prstGeom prst="rect">
            <a:avLst/>
          </a:prstGeom>
          <a:noFill/>
        </p:spPr>
        <p:txBody>
          <a:bodyPr wrap="square" lIns="91440" tIns="45720" rIns="91440" bIns="45720">
            <a:spAutoFit/>
          </a:bodyPr>
          <a:lstStyle/>
          <a:p>
            <a:r>
              <a:rPr lang="ja-JP" altLang="en-US" sz="1100" dirty="0">
                <a:ln w="0"/>
                <a:latin typeface="ＭＳ ゴシック" panose="020B0609070205080204" pitchFamily="49" charset="-128"/>
                <a:ea typeface="ＭＳ ゴシック" panose="020B0609070205080204" pitchFamily="49" charset="-128"/>
              </a:rPr>
              <a:t>　⑵　</a:t>
            </a:r>
            <a:r>
              <a:rPr lang="ja-JP" altLang="en-US" sz="1100" b="1" u="sng" dirty="0">
                <a:ln w="0"/>
                <a:latin typeface="ＭＳ ゴシック" panose="020B0609070205080204" pitchFamily="49" charset="-128"/>
                <a:ea typeface="ＭＳ ゴシック" panose="020B0609070205080204" pitchFamily="49" charset="-128"/>
              </a:rPr>
              <a:t>加点項目に該当する提案であれば、随時加点する</a:t>
            </a:r>
            <a:r>
              <a:rPr lang="ja-JP" altLang="en-US" sz="1100" dirty="0">
                <a:ln w="0"/>
                <a:latin typeface="ＭＳ ゴシック" panose="020B0609070205080204" pitchFamily="49" charset="-128"/>
                <a:ea typeface="ＭＳ ゴシック" panose="020B0609070205080204" pitchFamily="49" charset="-128"/>
              </a:rPr>
              <a:t>。</a:t>
            </a:r>
          </a:p>
        </p:txBody>
      </p:sp>
      <p:sp>
        <p:nvSpPr>
          <p:cNvPr id="6" name="正方形/長方形 5">
            <a:extLst>
              <a:ext uri="{FF2B5EF4-FFF2-40B4-BE49-F238E27FC236}">
                <a16:creationId xmlns:a16="http://schemas.microsoft.com/office/drawing/2014/main" id="{46921278-6240-405F-96CF-652F1E65A14D}"/>
              </a:ext>
            </a:extLst>
          </p:cNvPr>
          <p:cNvSpPr/>
          <p:nvPr/>
        </p:nvSpPr>
        <p:spPr>
          <a:xfrm>
            <a:off x="698979" y="2270327"/>
            <a:ext cx="8165411" cy="234633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A5DB453F-C5D0-4721-954D-7A47364B6D2D}"/>
              </a:ext>
            </a:extLst>
          </p:cNvPr>
          <p:cNvSpPr/>
          <p:nvPr/>
        </p:nvSpPr>
        <p:spPr>
          <a:xfrm>
            <a:off x="672649" y="2270327"/>
            <a:ext cx="7881904" cy="2262158"/>
          </a:xfrm>
          <a:prstGeom prst="rect">
            <a:avLst/>
          </a:prstGeom>
          <a:noFill/>
        </p:spPr>
        <p:txBody>
          <a:bodyPr wrap="square" lIns="91440" tIns="45720" rIns="91440" bIns="45720">
            <a:spAutoFit/>
          </a:bodyPr>
          <a:lstStyle/>
          <a:p>
            <a:r>
              <a:rPr lang="ja-JP" altLang="en-US" sz="1100" dirty="0">
                <a:ln w="0"/>
                <a:latin typeface="ＭＳ ゴシック" panose="020B0609070205080204" pitchFamily="49" charset="-128"/>
                <a:ea typeface="ＭＳ ゴシック" panose="020B0609070205080204" pitchFamily="49" charset="-128"/>
              </a:rPr>
              <a:t>　</a:t>
            </a:r>
            <a:r>
              <a:rPr lang="ja-JP" altLang="en-US" sz="1000" b="1" dirty="0">
                <a:ln w="0"/>
                <a:latin typeface="ＭＳ ゴシック" panose="020B0609070205080204" pitchFamily="49" charset="-128"/>
                <a:ea typeface="ＭＳ ゴシック" panose="020B0609070205080204" pitchFamily="49" charset="-128"/>
              </a:rPr>
              <a:t>①</a:t>
            </a:r>
            <a:r>
              <a:rPr lang="ja-JP" altLang="en-US" sz="1100" b="1" dirty="0">
                <a:ln w="0"/>
                <a:latin typeface="ＭＳ ゴシック" panose="020B0609070205080204" pitchFamily="49" charset="-128"/>
                <a:ea typeface="ＭＳ ゴシック" panose="020B0609070205080204" pitchFamily="49" charset="-128"/>
              </a:rPr>
              <a:t>　</a:t>
            </a:r>
            <a:r>
              <a:rPr lang="ja-JP" altLang="en-US" sz="1000" b="1" u="sng" dirty="0">
                <a:ln w="0"/>
                <a:latin typeface="ＭＳ ゴシック" panose="020B0609070205080204" pitchFamily="49" charset="-128"/>
                <a:ea typeface="ＭＳ ゴシック" panose="020B0609070205080204" pitchFamily="49" charset="-128"/>
              </a:rPr>
              <a:t>子育て世代をメインターゲットとした内容か</a:t>
            </a:r>
            <a:r>
              <a:rPr lang="ja-JP" altLang="en-US" sz="1000" b="1" dirty="0">
                <a:ln w="0"/>
                <a:latin typeface="ＭＳ ゴシック" panose="020B0609070205080204" pitchFamily="49" charset="-128"/>
                <a:ea typeface="ＭＳ ゴシック" panose="020B0609070205080204" pitchFamily="49" charset="-128"/>
              </a:rPr>
              <a:t>　　</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該当すれば</a:t>
            </a:r>
            <a:r>
              <a:rPr lang="ja-JP" altLang="en-US" sz="10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審査員１人当たり</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５点を上限に加点</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1000" dirty="0">
                <a:ln w="0"/>
                <a:latin typeface="ＭＳ 明朝" panose="02020609040205080304" pitchFamily="17" charset="-128"/>
                <a:ea typeface="ＭＳ 明朝" panose="02020609040205080304" pitchFamily="17" charset="-128"/>
              </a:rPr>
              <a:t>　　　 　</a:t>
            </a:r>
            <a:r>
              <a:rPr lang="en-US" altLang="ja-JP" sz="1000" dirty="0">
                <a:ln w="0"/>
                <a:latin typeface="ＭＳ 明朝" panose="02020609040205080304" pitchFamily="17" charset="-128"/>
                <a:ea typeface="ＭＳ 明朝" panose="02020609040205080304" pitchFamily="17" charset="-128"/>
              </a:rPr>
              <a:t>Ex</a:t>
            </a:r>
            <a:r>
              <a:rPr lang="ja-JP" altLang="en-US" sz="1000" dirty="0">
                <a:ln w="0"/>
                <a:latin typeface="ＭＳ 明朝" panose="02020609040205080304" pitchFamily="17" charset="-128"/>
                <a:ea typeface="ＭＳ 明朝" panose="02020609040205080304" pitchFamily="17" charset="-128"/>
              </a:rPr>
              <a:t>）子どもが喜ぶステージイベントの企画、ベビーカー持込みに配慮した動線の確保　など</a:t>
            </a:r>
            <a:endParaRPr lang="en-US" altLang="ja-JP" sz="1000" dirty="0">
              <a:ln w="0"/>
              <a:latin typeface="ＭＳ 明朝" panose="02020609040205080304" pitchFamily="17" charset="-128"/>
              <a:ea typeface="ＭＳ 明朝" panose="02020609040205080304" pitchFamily="17" charset="-128"/>
            </a:endParaRPr>
          </a:p>
          <a:p>
            <a:r>
              <a:rPr lang="ja-JP" altLang="en-US" sz="1000" dirty="0">
                <a:ln w="0"/>
                <a:latin typeface="ＭＳ ゴシック" panose="020B0609070205080204" pitchFamily="49" charset="-128"/>
                <a:ea typeface="ＭＳ ゴシック" panose="020B0609070205080204" pitchFamily="49" charset="-128"/>
              </a:rPr>
              <a:t>　</a:t>
            </a:r>
            <a:r>
              <a:rPr lang="ja-JP" altLang="en-US" sz="1000" b="1" dirty="0">
                <a:ln w="0"/>
                <a:latin typeface="ＭＳ ゴシック" panose="020B0609070205080204" pitchFamily="49" charset="-128"/>
                <a:ea typeface="ＭＳ ゴシック" panose="020B0609070205080204" pitchFamily="49" charset="-128"/>
              </a:rPr>
              <a:t>②　</a:t>
            </a:r>
            <a:r>
              <a:rPr lang="ja-JP" altLang="en-US" sz="1000" b="1" u="sng" dirty="0">
                <a:ln w="0"/>
                <a:latin typeface="ＭＳ ゴシック" panose="020B0609070205080204" pitchFamily="49" charset="-128"/>
                <a:ea typeface="ＭＳ ゴシック" panose="020B0609070205080204" pitchFamily="49" charset="-128"/>
              </a:rPr>
              <a:t>県内、市内の特色や魅力を掘り下げる内容か</a:t>
            </a:r>
            <a:r>
              <a:rPr lang="ja-JP" altLang="en-US" sz="1000" b="1" dirty="0">
                <a:ln w="0"/>
                <a:latin typeface="ＭＳ ゴシック" panose="020B0609070205080204" pitchFamily="49" charset="-128"/>
                <a:ea typeface="ＭＳ ゴシック" panose="020B0609070205080204" pitchFamily="49" charset="-128"/>
              </a:rPr>
              <a:t>　　</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該当すれば</a:t>
            </a:r>
            <a:r>
              <a:rPr lang="ja-JP" altLang="en-US" sz="10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審査員１人当たり</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５点を上限に加点</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1000" dirty="0">
                <a:ln w="0"/>
                <a:latin typeface="ＭＳ 明朝" panose="02020609040205080304" pitchFamily="17" charset="-128"/>
                <a:ea typeface="ＭＳ 明朝" panose="02020609040205080304" pitchFamily="17" charset="-128"/>
              </a:rPr>
              <a:t>　　　 　</a:t>
            </a:r>
            <a:r>
              <a:rPr lang="en-US" altLang="ja-JP" sz="1000" dirty="0">
                <a:ln w="0"/>
                <a:latin typeface="ＭＳ 明朝" panose="02020609040205080304" pitchFamily="17" charset="-128"/>
                <a:ea typeface="ＭＳ 明朝" panose="02020609040205080304" pitchFamily="17" charset="-128"/>
              </a:rPr>
              <a:t>Ex</a:t>
            </a:r>
            <a:r>
              <a:rPr lang="ja-JP" altLang="en-US" sz="1000" dirty="0">
                <a:ln w="0"/>
                <a:latin typeface="ＭＳ 明朝" panose="02020609040205080304" pitchFamily="17" charset="-128"/>
                <a:ea typeface="ＭＳ 明朝" panose="02020609040205080304" pitchFamily="17" charset="-128"/>
              </a:rPr>
              <a:t>）県内の特産品を加工した食品の販売、市内のおもしろスポットの紹介　など</a:t>
            </a:r>
            <a:endParaRPr lang="en-US" altLang="ja-JP" sz="1000" b="1" dirty="0">
              <a:ln w="0"/>
              <a:solidFill>
                <a:srgbClr val="FF0000"/>
              </a:solidFill>
              <a:latin typeface="ＭＳ ゴシック" panose="020B0609070205080204" pitchFamily="49" charset="-128"/>
              <a:ea typeface="ＭＳ ゴシック" panose="020B0609070205080204" pitchFamily="49" charset="-128"/>
            </a:endParaRPr>
          </a:p>
          <a:p>
            <a:r>
              <a:rPr lang="ja-JP" altLang="en-US" sz="1000" dirty="0">
                <a:ln w="0"/>
                <a:latin typeface="ＭＳ ゴシック" panose="020B0609070205080204" pitchFamily="49" charset="-128"/>
                <a:ea typeface="ＭＳ ゴシック" panose="020B0609070205080204" pitchFamily="49" charset="-128"/>
              </a:rPr>
              <a:t>　</a:t>
            </a:r>
            <a:r>
              <a:rPr lang="ja-JP" altLang="en-US" sz="1000" b="1" dirty="0">
                <a:ln w="0"/>
                <a:latin typeface="ＭＳ ゴシック" panose="020B0609070205080204" pitchFamily="49" charset="-128"/>
                <a:ea typeface="ＭＳ ゴシック" panose="020B0609070205080204" pitchFamily="49" charset="-128"/>
              </a:rPr>
              <a:t>③　</a:t>
            </a:r>
            <a:r>
              <a:rPr lang="ja-JP" altLang="en-US" sz="1000" b="1" u="sng" dirty="0">
                <a:ln w="0"/>
                <a:latin typeface="ＭＳ ゴシック" panose="020B0609070205080204" pitchFamily="49" charset="-128"/>
                <a:ea typeface="ＭＳ ゴシック" panose="020B0609070205080204" pitchFamily="49" charset="-128"/>
              </a:rPr>
              <a:t>あわら市内外への周遊促進を図る企画が取り入れられているか</a:t>
            </a:r>
            <a:endParaRPr lang="en-US" altLang="ja-JP" sz="1000" b="1" u="sng" dirty="0">
              <a:ln w="0"/>
              <a:latin typeface="ＭＳ ゴシック" panose="020B0609070205080204" pitchFamily="49" charset="-128"/>
              <a:ea typeface="ＭＳ ゴシック" panose="020B0609070205080204" pitchFamily="49" charset="-128"/>
            </a:endParaRPr>
          </a:p>
          <a:p>
            <a:r>
              <a:rPr lang="ja-JP" altLang="en-US" sz="1000" dirty="0">
                <a:ln w="0"/>
                <a:latin typeface="ＭＳ ゴシック" panose="020B0609070205080204" pitchFamily="49" charset="-128"/>
                <a:ea typeface="ＭＳ ゴシック" panose="020B0609070205080204" pitchFamily="49" charset="-128"/>
              </a:rPr>
              <a:t>　　　　ア　既存事業の活用　</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該当すれば</a:t>
            </a:r>
            <a:r>
              <a:rPr lang="ja-JP" altLang="en-US" sz="10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審査員１人当たり</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５点を上限に加点</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1000" dirty="0">
                <a:ln w="0"/>
                <a:latin typeface="ＭＳ 明朝" panose="02020609040205080304" pitchFamily="17" charset="-128"/>
                <a:ea typeface="ＭＳ 明朝" panose="02020609040205080304" pitchFamily="17" charset="-128"/>
              </a:rPr>
              <a:t>　　　　　　　 </a:t>
            </a:r>
            <a:r>
              <a:rPr lang="en-US" altLang="ja-JP" sz="1000" dirty="0">
                <a:ln w="0"/>
                <a:latin typeface="ＭＳ 明朝" panose="02020609040205080304" pitchFamily="17" charset="-128"/>
                <a:ea typeface="ＭＳ 明朝" panose="02020609040205080304" pitchFamily="17" charset="-128"/>
              </a:rPr>
              <a:t>Ex</a:t>
            </a:r>
            <a:r>
              <a:rPr lang="ja-JP" altLang="en-US" sz="1000" dirty="0">
                <a:ln w="0"/>
                <a:latin typeface="ＭＳ 明朝" panose="02020609040205080304" pitchFamily="17" charset="-128"/>
                <a:ea typeface="ＭＳ 明朝" panose="02020609040205080304" pitchFamily="17" charset="-128"/>
              </a:rPr>
              <a:t>）あわら市観光協会の「あわら温泉ランチ・スイーツめぐりクーポン」の配布　など</a:t>
            </a:r>
            <a:endParaRPr lang="en-US" altLang="ja-JP" sz="1000" dirty="0">
              <a:ln w="0"/>
              <a:latin typeface="ＭＳ 明朝" panose="02020609040205080304" pitchFamily="17" charset="-128"/>
              <a:ea typeface="ＭＳ 明朝" panose="02020609040205080304" pitchFamily="17" charset="-128"/>
            </a:endParaRPr>
          </a:p>
          <a:p>
            <a:r>
              <a:rPr lang="ja-JP" altLang="en-US" sz="1000" dirty="0">
                <a:ln w="0"/>
                <a:latin typeface="ＭＳ ゴシック" panose="020B0609070205080204" pitchFamily="49" charset="-128"/>
                <a:ea typeface="ＭＳ ゴシック" panose="020B0609070205080204" pitchFamily="49" charset="-128"/>
              </a:rPr>
              <a:t>　　　　イ　独自企画の実施　</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該当すれば</a:t>
            </a:r>
            <a:r>
              <a:rPr lang="ja-JP" altLang="en-US" sz="10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審査員１人当たり</a:t>
            </a:r>
            <a:r>
              <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10</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点を上限に加点</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1000" dirty="0">
                <a:ln w="0"/>
                <a:latin typeface="ＭＳ 明朝" panose="02020609040205080304" pitchFamily="17" charset="-128"/>
                <a:ea typeface="ＭＳ 明朝" panose="02020609040205080304" pitchFamily="17" charset="-128"/>
              </a:rPr>
              <a:t>　　　　　　　 </a:t>
            </a:r>
            <a:r>
              <a:rPr lang="en-US" altLang="ja-JP" sz="1000" dirty="0">
                <a:ln w="0"/>
                <a:latin typeface="ＭＳ 明朝" panose="02020609040205080304" pitchFamily="17" charset="-128"/>
                <a:ea typeface="ＭＳ 明朝" panose="02020609040205080304" pitchFamily="17" charset="-128"/>
              </a:rPr>
              <a:t>Ex</a:t>
            </a:r>
            <a:r>
              <a:rPr lang="ja-JP" altLang="en-US" sz="1000" dirty="0">
                <a:ln w="0"/>
                <a:latin typeface="ＭＳ 明朝" panose="02020609040205080304" pitchFamily="17" charset="-128"/>
                <a:ea typeface="ＭＳ 明朝" panose="02020609040205080304" pitchFamily="17" charset="-128"/>
              </a:rPr>
              <a:t>）事業のために駅前商店街と連携して開発・調整したクーポンの配布　など</a:t>
            </a:r>
            <a:endParaRPr lang="en-US" altLang="ja-JP" sz="1000" dirty="0">
              <a:ln w="0"/>
              <a:latin typeface="ＭＳ ゴシック" panose="020B0609070205080204" pitchFamily="49" charset="-128"/>
              <a:ea typeface="ＭＳ ゴシック" panose="020B0609070205080204" pitchFamily="49" charset="-128"/>
            </a:endParaRPr>
          </a:p>
          <a:p>
            <a:r>
              <a:rPr lang="ja-JP" altLang="en-US" sz="1000" b="1" dirty="0">
                <a:ln w="0"/>
                <a:latin typeface="ＭＳ ゴシック" panose="020B0609070205080204" pitchFamily="49" charset="-128"/>
                <a:ea typeface="ＭＳ ゴシック" panose="020B0609070205080204" pitchFamily="49" charset="-128"/>
              </a:rPr>
              <a:t>　④　</a:t>
            </a:r>
            <a:r>
              <a:rPr lang="ja-JP" altLang="en-US" sz="1000" b="1" u="sng" dirty="0">
                <a:ln w="0"/>
                <a:latin typeface="ＭＳ ゴシック" panose="020B0609070205080204" pitchFamily="49" charset="-128"/>
                <a:ea typeface="ＭＳ ゴシック" panose="020B0609070205080204" pitchFamily="49" charset="-128"/>
              </a:rPr>
              <a:t>独自で資金確保し、委託価格の上限より廉価で実施できるか</a:t>
            </a:r>
            <a:endParaRPr lang="en-US" altLang="ja-JP" sz="1000" b="1" u="sng" dirty="0">
              <a:ln w="0"/>
              <a:latin typeface="ＭＳ ゴシック" panose="020B0609070205080204" pitchFamily="49" charset="-128"/>
              <a:ea typeface="ＭＳ ゴシック" panose="020B0609070205080204" pitchFamily="49" charset="-128"/>
            </a:endParaRPr>
          </a:p>
          <a:p>
            <a:r>
              <a:rPr lang="ja-JP" altLang="en-US" sz="1000" dirty="0">
                <a:ln w="0"/>
                <a:latin typeface="ＭＳ ゴシック" panose="020B0609070205080204" pitchFamily="49" charset="-128"/>
                <a:ea typeface="ＭＳ ゴシック" panose="020B0609070205080204" pitchFamily="49" charset="-128"/>
              </a:rPr>
              <a:t>　　　　ア　上限額の</a:t>
            </a:r>
            <a:r>
              <a:rPr lang="en-US" altLang="ja-JP" sz="1000" dirty="0">
                <a:ln w="0"/>
                <a:latin typeface="ＭＳ ゴシック" panose="020B0609070205080204" pitchFamily="49" charset="-128"/>
                <a:ea typeface="ＭＳ ゴシック" panose="020B0609070205080204" pitchFamily="49" charset="-128"/>
              </a:rPr>
              <a:t>90</a:t>
            </a:r>
            <a:r>
              <a:rPr lang="ja-JP" altLang="en-US" sz="1000" dirty="0">
                <a:ln w="0"/>
                <a:latin typeface="ＭＳ ゴシック" panose="020B0609070205080204" pitchFamily="49" charset="-128"/>
                <a:ea typeface="ＭＳ ゴシック" panose="020B0609070205080204" pitchFamily="49" charset="-128"/>
              </a:rPr>
              <a:t>％以上</a:t>
            </a:r>
            <a:r>
              <a:rPr lang="en-US" altLang="ja-JP" sz="1000" dirty="0">
                <a:ln w="0"/>
                <a:latin typeface="ＭＳ ゴシック" panose="020B0609070205080204" pitchFamily="49" charset="-128"/>
                <a:ea typeface="ＭＳ ゴシック" panose="020B0609070205080204" pitchFamily="49" charset="-128"/>
              </a:rPr>
              <a:t>95</a:t>
            </a:r>
            <a:r>
              <a:rPr lang="ja-JP" altLang="en-US" sz="1000" dirty="0">
                <a:ln w="0"/>
                <a:latin typeface="ＭＳ ゴシック" panose="020B0609070205080204" pitchFamily="49" charset="-128"/>
                <a:ea typeface="ＭＳ ゴシック" panose="020B0609070205080204" pitchFamily="49" charset="-128"/>
              </a:rPr>
              <a:t>％未満　</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該当すれば５点を加点</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1000" dirty="0">
                <a:ln w="0"/>
                <a:latin typeface="ＭＳ 明朝" panose="02020609040205080304" pitchFamily="17" charset="-128"/>
                <a:ea typeface="ＭＳ 明朝" panose="02020609040205080304" pitchFamily="17" charset="-128"/>
              </a:rPr>
              <a:t>　　　　　　　 </a:t>
            </a:r>
            <a:r>
              <a:rPr lang="en-US" altLang="ja-JP" sz="1000" dirty="0">
                <a:ln w="0"/>
                <a:latin typeface="ＭＳ 明朝" panose="02020609040205080304" pitchFamily="17" charset="-128"/>
                <a:ea typeface="ＭＳ 明朝" panose="02020609040205080304" pitchFamily="17" charset="-128"/>
              </a:rPr>
              <a:t>Ex</a:t>
            </a:r>
            <a:r>
              <a:rPr lang="ja-JP" altLang="en-US" sz="1000" dirty="0">
                <a:ln w="0"/>
                <a:latin typeface="ＭＳ 明朝" panose="02020609040205080304" pitchFamily="17" charset="-128"/>
                <a:ea typeface="ＭＳ 明朝" panose="02020609040205080304" pitchFamily="17" charset="-128"/>
              </a:rPr>
              <a:t>）事業（上限</a:t>
            </a:r>
            <a:r>
              <a:rPr lang="en-US" altLang="ja-JP" sz="1000" dirty="0">
                <a:ln w="0"/>
                <a:latin typeface="ＭＳ 明朝" panose="02020609040205080304" pitchFamily="17" charset="-128"/>
                <a:ea typeface="ＭＳ 明朝" panose="02020609040205080304" pitchFamily="17" charset="-128"/>
              </a:rPr>
              <a:t>100</a:t>
            </a:r>
            <a:r>
              <a:rPr lang="ja-JP" altLang="en-US" sz="1000" dirty="0">
                <a:ln w="0"/>
                <a:latin typeface="ＭＳ 明朝" panose="02020609040205080304" pitchFamily="17" charset="-128"/>
                <a:ea typeface="ＭＳ 明朝" panose="02020609040205080304" pitchFamily="17" charset="-128"/>
              </a:rPr>
              <a:t>万円）を提案した場合に、委託料</a:t>
            </a:r>
            <a:r>
              <a:rPr lang="en-US" altLang="ja-JP" sz="1000" dirty="0">
                <a:ln w="0"/>
                <a:latin typeface="ＭＳ 明朝" panose="02020609040205080304" pitchFamily="17" charset="-128"/>
                <a:ea typeface="ＭＳ 明朝" panose="02020609040205080304" pitchFamily="17" charset="-128"/>
              </a:rPr>
              <a:t>93</a:t>
            </a:r>
            <a:r>
              <a:rPr lang="ja-JP" altLang="en-US" sz="1000" dirty="0">
                <a:ln w="0"/>
                <a:latin typeface="ＭＳ 明朝" panose="02020609040205080304" pitchFamily="17" charset="-128"/>
                <a:ea typeface="ＭＳ 明朝" panose="02020609040205080304" pitchFamily="17" charset="-128"/>
              </a:rPr>
              <a:t>万円（上限額</a:t>
            </a:r>
            <a:r>
              <a:rPr lang="en-US" altLang="ja-JP" sz="1000" dirty="0">
                <a:ln w="0"/>
                <a:latin typeface="ＭＳ 明朝" panose="02020609040205080304" pitchFamily="17" charset="-128"/>
                <a:ea typeface="ＭＳ 明朝" panose="02020609040205080304" pitchFamily="17" charset="-128"/>
              </a:rPr>
              <a:t>×93</a:t>
            </a:r>
            <a:r>
              <a:rPr lang="ja-JP" altLang="en-US" sz="1000" dirty="0">
                <a:ln w="0"/>
                <a:latin typeface="ＭＳ 明朝" panose="02020609040205080304" pitchFamily="17" charset="-128"/>
                <a:ea typeface="ＭＳ 明朝" panose="02020609040205080304" pitchFamily="17" charset="-128"/>
              </a:rPr>
              <a:t>％）＋協賛金で実施　など</a:t>
            </a:r>
            <a:endParaRPr lang="en-US" altLang="ja-JP" sz="1000" dirty="0">
              <a:ln w="0"/>
              <a:latin typeface="ＭＳ 明朝" panose="02020609040205080304" pitchFamily="17" charset="-128"/>
              <a:ea typeface="ＭＳ 明朝" panose="02020609040205080304" pitchFamily="17" charset="-128"/>
            </a:endParaRPr>
          </a:p>
          <a:p>
            <a:r>
              <a:rPr lang="ja-JP" altLang="en-US" sz="1000" dirty="0">
                <a:ln w="0"/>
                <a:latin typeface="ＭＳ ゴシック" panose="020B0609070205080204" pitchFamily="49" charset="-128"/>
                <a:ea typeface="ＭＳ ゴシック" panose="020B0609070205080204" pitchFamily="49" charset="-128"/>
              </a:rPr>
              <a:t>　　　　イ　上限額の</a:t>
            </a:r>
            <a:r>
              <a:rPr lang="en-US" altLang="ja-JP" sz="1000" dirty="0">
                <a:ln w="0"/>
                <a:latin typeface="ＭＳ ゴシック" panose="020B0609070205080204" pitchFamily="49" charset="-128"/>
                <a:ea typeface="ＭＳ ゴシック" panose="020B0609070205080204" pitchFamily="49" charset="-128"/>
              </a:rPr>
              <a:t>90</a:t>
            </a:r>
            <a:r>
              <a:rPr lang="ja-JP" altLang="en-US" sz="1000" dirty="0">
                <a:ln w="0"/>
                <a:latin typeface="ＭＳ ゴシック" panose="020B0609070205080204" pitchFamily="49" charset="-128"/>
                <a:ea typeface="ＭＳ ゴシック" panose="020B0609070205080204" pitchFamily="49" charset="-128"/>
              </a:rPr>
              <a:t>％未満　　　　　</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該当すれば</a:t>
            </a:r>
            <a:r>
              <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10</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点を加点</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1000" dirty="0">
                <a:ln w="0"/>
                <a:latin typeface="ＭＳ 明朝" panose="02020609040205080304" pitchFamily="17" charset="-128"/>
                <a:ea typeface="ＭＳ 明朝" panose="02020609040205080304" pitchFamily="17" charset="-128"/>
              </a:rPr>
              <a:t>　　　　　　　 </a:t>
            </a:r>
            <a:r>
              <a:rPr lang="en-US" altLang="ja-JP" sz="1000" dirty="0">
                <a:ln w="0"/>
                <a:latin typeface="ＭＳ 明朝" panose="02020609040205080304" pitchFamily="17" charset="-128"/>
                <a:ea typeface="ＭＳ 明朝" panose="02020609040205080304" pitchFamily="17" charset="-128"/>
              </a:rPr>
              <a:t>Ex</a:t>
            </a:r>
            <a:r>
              <a:rPr lang="ja-JP" altLang="en-US" sz="1000" dirty="0">
                <a:ln w="0"/>
                <a:latin typeface="ＭＳ 明朝" panose="02020609040205080304" pitchFamily="17" charset="-128"/>
                <a:ea typeface="ＭＳ 明朝" panose="02020609040205080304" pitchFamily="17" charset="-128"/>
              </a:rPr>
              <a:t>）事業（上限</a:t>
            </a:r>
            <a:r>
              <a:rPr lang="en-US" altLang="ja-JP" sz="1000" dirty="0">
                <a:ln w="0"/>
                <a:latin typeface="ＭＳ 明朝" panose="02020609040205080304" pitchFamily="17" charset="-128"/>
                <a:ea typeface="ＭＳ 明朝" panose="02020609040205080304" pitchFamily="17" charset="-128"/>
              </a:rPr>
              <a:t>100</a:t>
            </a:r>
            <a:r>
              <a:rPr lang="ja-JP" altLang="en-US" sz="1000" dirty="0">
                <a:ln w="0"/>
                <a:latin typeface="ＭＳ 明朝" panose="02020609040205080304" pitchFamily="17" charset="-128"/>
                <a:ea typeface="ＭＳ 明朝" panose="02020609040205080304" pitchFamily="17" charset="-128"/>
              </a:rPr>
              <a:t>万円）を提案した場合に、委託料</a:t>
            </a:r>
            <a:r>
              <a:rPr lang="en-US" altLang="ja-JP" sz="1000" dirty="0">
                <a:ln w="0"/>
                <a:latin typeface="ＭＳ 明朝" panose="02020609040205080304" pitchFamily="17" charset="-128"/>
                <a:ea typeface="ＭＳ 明朝" panose="02020609040205080304" pitchFamily="17" charset="-128"/>
              </a:rPr>
              <a:t>85</a:t>
            </a:r>
            <a:r>
              <a:rPr lang="ja-JP" altLang="en-US" sz="1000" dirty="0">
                <a:ln w="0"/>
                <a:latin typeface="ＭＳ 明朝" panose="02020609040205080304" pitchFamily="17" charset="-128"/>
                <a:ea typeface="ＭＳ 明朝" panose="02020609040205080304" pitchFamily="17" charset="-128"/>
              </a:rPr>
              <a:t>万円（上限額</a:t>
            </a:r>
            <a:r>
              <a:rPr lang="en-US" altLang="ja-JP" sz="1000" dirty="0">
                <a:ln w="0"/>
                <a:latin typeface="ＭＳ 明朝" panose="02020609040205080304" pitchFamily="17" charset="-128"/>
                <a:ea typeface="ＭＳ 明朝" panose="02020609040205080304" pitchFamily="17" charset="-128"/>
              </a:rPr>
              <a:t>×85</a:t>
            </a:r>
            <a:r>
              <a:rPr lang="ja-JP" altLang="en-US" sz="1000" dirty="0">
                <a:ln w="0"/>
                <a:latin typeface="ＭＳ 明朝" panose="02020609040205080304" pitchFamily="17" charset="-128"/>
                <a:ea typeface="ＭＳ 明朝" panose="02020609040205080304" pitchFamily="17" charset="-128"/>
              </a:rPr>
              <a:t>％）＋協賛金で実施　など</a:t>
            </a:r>
            <a:endParaRPr lang="en-US" altLang="ja-JP" sz="1000" dirty="0">
              <a:ln w="0"/>
              <a:latin typeface="ＭＳ 明朝" panose="02020609040205080304" pitchFamily="17" charset="-128"/>
              <a:ea typeface="ＭＳ 明朝" panose="02020609040205080304" pitchFamily="17" charset="-128"/>
            </a:endParaRPr>
          </a:p>
        </p:txBody>
      </p:sp>
      <p:sp>
        <p:nvSpPr>
          <p:cNvPr id="22" name="正方形/長方形 21">
            <a:extLst>
              <a:ext uri="{FF2B5EF4-FFF2-40B4-BE49-F238E27FC236}">
                <a16:creationId xmlns:a16="http://schemas.microsoft.com/office/drawing/2014/main" id="{507C2502-789C-436F-B0C1-177FB098EBDA}"/>
              </a:ext>
            </a:extLst>
          </p:cNvPr>
          <p:cNvSpPr/>
          <p:nvPr/>
        </p:nvSpPr>
        <p:spPr>
          <a:xfrm>
            <a:off x="362175" y="5184408"/>
            <a:ext cx="6322431" cy="292388"/>
          </a:xfrm>
          <a:prstGeom prst="rect">
            <a:avLst/>
          </a:prstGeom>
          <a:noFill/>
        </p:spPr>
        <p:txBody>
          <a:bodyPr wrap="square" lIns="91440" tIns="45720" rIns="91440" bIns="45720">
            <a:spAutoFit/>
          </a:bodyPr>
          <a:lstStyle/>
          <a:p>
            <a:r>
              <a:rPr lang="ja-JP" altLang="en-US" sz="1300" dirty="0">
                <a:ln w="0"/>
                <a:latin typeface="UD デジタル 教科書体 NK-R" panose="02020400000000000000" pitchFamily="18" charset="-128"/>
                <a:ea typeface="UD デジタル 教科書体 NK-R" panose="02020400000000000000" pitchFamily="18" charset="-128"/>
              </a:rPr>
              <a:t>⑤　採用　</a:t>
            </a:r>
            <a:r>
              <a:rPr lang="ja-JP" altLang="en-US" sz="1200" dirty="0">
                <a:ln w="0"/>
                <a:latin typeface="ＭＳ ゴシック" panose="020B0609070205080204" pitchFamily="49" charset="-128"/>
                <a:ea typeface="ＭＳ ゴシック" panose="020B0609070205080204" pitchFamily="49" charset="-128"/>
              </a:rPr>
              <a:t>審査の結果、合計点数が高い提案を指定事業として選定します。</a:t>
            </a:r>
            <a:endParaRPr lang="en-US" altLang="ja-JP" sz="1300" dirty="0">
              <a:ln w="0"/>
              <a:latin typeface="ＭＳ ゴシック" panose="020B0609070205080204" pitchFamily="49" charset="-128"/>
              <a:ea typeface="ＭＳ ゴシック" panose="020B0609070205080204" pitchFamily="49" charset="-128"/>
            </a:endParaRPr>
          </a:p>
        </p:txBody>
      </p:sp>
      <p:sp>
        <p:nvSpPr>
          <p:cNvPr id="23" name="正方形/長方形 22">
            <a:extLst>
              <a:ext uri="{FF2B5EF4-FFF2-40B4-BE49-F238E27FC236}">
                <a16:creationId xmlns:a16="http://schemas.microsoft.com/office/drawing/2014/main" id="{5F6F0341-290C-4C81-9451-011033F78DA8}"/>
              </a:ext>
            </a:extLst>
          </p:cNvPr>
          <p:cNvSpPr/>
          <p:nvPr/>
        </p:nvSpPr>
        <p:spPr>
          <a:xfrm>
            <a:off x="672649" y="5221364"/>
            <a:ext cx="8692884" cy="1023357"/>
          </a:xfrm>
          <a:prstGeom prst="rect">
            <a:avLst/>
          </a:prstGeom>
          <a:noFill/>
        </p:spPr>
        <p:txBody>
          <a:bodyPr wrap="square" lIns="91440" tIns="45720" rIns="91440" bIns="45720">
            <a:spAutoFit/>
          </a:bodyPr>
          <a:lstStyle/>
          <a:p>
            <a:r>
              <a:rPr lang="ja-JP" altLang="en-US" sz="1050" dirty="0">
                <a:ln w="0"/>
                <a:latin typeface="ＭＳ ゴシック" panose="020B0609070205080204" pitchFamily="49" charset="-128"/>
                <a:ea typeface="ＭＳ ゴシック" panose="020B0609070205080204" pitchFamily="49" charset="-128"/>
              </a:rPr>
              <a:t>　</a:t>
            </a:r>
            <a:endParaRPr lang="en-US" altLang="ja-JP" sz="1050" dirty="0">
              <a:ln w="0"/>
              <a:latin typeface="ＭＳ ゴシック" panose="020B0609070205080204" pitchFamily="49" charset="-128"/>
              <a:ea typeface="ＭＳ ゴシック" panose="020B0609070205080204" pitchFamily="49" charset="-128"/>
            </a:endParaRPr>
          </a:p>
          <a:p>
            <a:r>
              <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a:t>
            </a:r>
            <a:r>
              <a:rPr lang="ja-JP" altLang="en-US"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　開催期日は採用された提案の合計得点の高い順に決定します。　</a:t>
            </a:r>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endParaRPr lang="en-US" altLang="ja-JP" sz="10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endParaRPr>
          </a:p>
          <a:p>
            <a:r>
              <a:rPr lang="ja-JP" altLang="en-US" sz="900" b="1"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　　</a:t>
            </a:r>
            <a:r>
              <a:rPr lang="ja-JP" altLang="en-US" sz="900" dirty="0">
                <a:ln w="0"/>
                <a:latin typeface="ＭＳ 明朝" panose="02020609040205080304" pitchFamily="17" charset="-128"/>
                <a:ea typeface="ＭＳ 明朝" panose="02020609040205080304" pitchFamily="17" charset="-128"/>
              </a:rPr>
              <a:t> </a:t>
            </a:r>
            <a:r>
              <a:rPr lang="en-US" altLang="ja-JP" sz="900" dirty="0">
                <a:ln w="0"/>
                <a:latin typeface="ＭＳ 明朝" panose="02020609040205080304" pitchFamily="17" charset="-128"/>
                <a:ea typeface="ＭＳ 明朝" panose="02020609040205080304" pitchFamily="17" charset="-128"/>
              </a:rPr>
              <a:t>Ex</a:t>
            </a:r>
            <a:r>
              <a:rPr lang="ja-JP" altLang="en-US" sz="900" dirty="0">
                <a:ln w="0"/>
                <a:latin typeface="ＭＳ 明朝" panose="02020609040205080304" pitchFamily="17" charset="-128"/>
                <a:ea typeface="ＭＳ 明朝" panose="02020609040205080304" pitchFamily="17" charset="-128"/>
              </a:rPr>
              <a:t>）　</a:t>
            </a:r>
            <a:r>
              <a:rPr lang="ja-JP" altLang="en-US" sz="900" dirty="0">
                <a:ln w="0"/>
                <a:solidFill>
                  <a:srgbClr val="FF0000"/>
                </a:solidFill>
                <a:latin typeface="ＭＳ 明朝" panose="02020609040205080304" pitchFamily="17" charset="-128"/>
                <a:ea typeface="ＭＳ 明朝" panose="02020609040205080304" pitchFamily="17" charset="-128"/>
              </a:rPr>
              <a:t>右表が審査結果の場合</a:t>
            </a:r>
            <a:r>
              <a:rPr lang="ja-JP" altLang="en-US" sz="900" dirty="0">
                <a:ln w="0"/>
                <a:latin typeface="ＭＳ 明朝" panose="02020609040205080304" pitchFamily="17" charset="-128"/>
                <a:ea typeface="ＭＳ 明朝" panose="02020609040205080304" pitchFamily="17" charset="-128"/>
              </a:rPr>
              <a:t>⇒</a:t>
            </a:r>
            <a:endParaRPr lang="en-US" altLang="ja-JP" sz="900" dirty="0">
              <a:ln w="0"/>
              <a:latin typeface="ＭＳ 明朝" panose="02020609040205080304" pitchFamily="17" charset="-128"/>
              <a:ea typeface="ＭＳ 明朝" panose="02020609040205080304" pitchFamily="17" charset="-128"/>
            </a:endParaRPr>
          </a:p>
          <a:p>
            <a:r>
              <a:rPr lang="ja-JP" altLang="en-US" sz="1050" dirty="0">
                <a:ln w="0"/>
                <a:latin typeface="ＭＳ 明朝" panose="02020609040205080304" pitchFamily="17" charset="-128"/>
                <a:ea typeface="ＭＳ 明朝" panose="02020609040205080304" pitchFamily="17" charset="-128"/>
              </a:rPr>
              <a:t>　　　　　　　</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4</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月：</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B</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（飲食物販）</a:t>
            </a:r>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　</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5</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月：</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C</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（飲食・物販）</a:t>
            </a:r>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a:t>
            </a:r>
            <a:r>
              <a:rPr lang="en-US" altLang="ja-JP"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 </a:t>
            </a:r>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　</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9</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月：</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A</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（飲食・物販）</a:t>
            </a:r>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a:t>
            </a:r>
            <a:endParaRPr lang="en-US" altLang="ja-JP"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endParaRPr>
          </a:p>
          <a:p>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　　　　　　　　　　　　　　</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10</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月：</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D</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（体験）</a:t>
            </a:r>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　　　　</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11</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月：</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F(</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体験</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a:t>
            </a:r>
            <a:r>
              <a:rPr lang="ja-JP" altLang="en-US"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　　　　　　</a:t>
            </a:r>
            <a:r>
              <a:rPr lang="en-US" altLang="ja-JP" sz="1050"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12</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月：</a:t>
            </a:r>
            <a:r>
              <a:rPr lang="en-US" altLang="ja-JP"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E</a:t>
            </a:r>
            <a:r>
              <a:rPr lang="ja-JP" altLang="en-US" sz="105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rPr>
              <a:t>（体験）</a:t>
            </a:r>
            <a:endParaRPr lang="en-US" altLang="ja-JP" sz="800" u="sng" dirty="0">
              <a:ln w="0"/>
              <a:solidFill>
                <a:srgbClr val="FF0000"/>
              </a:solidFill>
              <a:effectLst>
                <a:outerShdw blurRad="38100" dist="38100" dir="2700000" algn="tl">
                  <a:srgbClr val="000000">
                    <a:alpha val="43137"/>
                  </a:srgbClr>
                </a:outerShdw>
              </a:effectLst>
              <a:latin typeface="UD デジタル 教科書体 NK-R" panose="02020400000000000000" pitchFamily="18" charset="-128"/>
              <a:ea typeface="UD デジタル 教科書体 NK-R" panose="02020400000000000000" pitchFamily="18" charset="-128"/>
            </a:endParaRPr>
          </a:p>
        </p:txBody>
      </p:sp>
      <p:graphicFrame>
        <p:nvGraphicFramePr>
          <p:cNvPr id="24" name="表 23">
            <a:extLst>
              <a:ext uri="{FF2B5EF4-FFF2-40B4-BE49-F238E27FC236}">
                <a16:creationId xmlns:a16="http://schemas.microsoft.com/office/drawing/2014/main" id="{AC0EF026-A5A9-47BD-818B-ADD228E6EF6C}"/>
              </a:ext>
            </a:extLst>
          </p:cNvPr>
          <p:cNvGraphicFramePr>
            <a:graphicFrameLocks noGrp="1"/>
          </p:cNvGraphicFramePr>
          <p:nvPr>
            <p:extLst>
              <p:ext uri="{D42A27DB-BD31-4B8C-83A1-F6EECF244321}">
                <p14:modId xmlns:p14="http://schemas.microsoft.com/office/powerpoint/2010/main" val="4051828791"/>
              </p:ext>
            </p:extLst>
          </p:nvPr>
        </p:nvGraphicFramePr>
        <p:xfrm>
          <a:off x="6684606" y="5277354"/>
          <a:ext cx="2885687" cy="1313611"/>
        </p:xfrm>
        <a:graphic>
          <a:graphicData uri="http://schemas.openxmlformats.org/drawingml/2006/table">
            <a:tbl>
              <a:tblPr firstRow="1" firstCol="1" bandRow="1">
                <a:tableStyleId>{5C22544A-7EE6-4342-B048-85BDC9FD1C3A}</a:tableStyleId>
              </a:tblPr>
              <a:tblGrid>
                <a:gridCol w="539197">
                  <a:extLst>
                    <a:ext uri="{9D8B030D-6E8A-4147-A177-3AD203B41FA5}">
                      <a16:colId xmlns:a16="http://schemas.microsoft.com/office/drawing/2014/main" val="1316655378"/>
                    </a:ext>
                  </a:extLst>
                </a:gridCol>
                <a:gridCol w="469298">
                  <a:extLst>
                    <a:ext uri="{9D8B030D-6E8A-4147-A177-3AD203B41FA5}">
                      <a16:colId xmlns:a16="http://schemas.microsoft.com/office/drawing/2014/main" val="438192820"/>
                    </a:ext>
                  </a:extLst>
                </a:gridCol>
                <a:gridCol w="469298">
                  <a:extLst>
                    <a:ext uri="{9D8B030D-6E8A-4147-A177-3AD203B41FA5}">
                      <a16:colId xmlns:a16="http://schemas.microsoft.com/office/drawing/2014/main" val="1546367324"/>
                    </a:ext>
                  </a:extLst>
                </a:gridCol>
                <a:gridCol w="469298">
                  <a:extLst>
                    <a:ext uri="{9D8B030D-6E8A-4147-A177-3AD203B41FA5}">
                      <a16:colId xmlns:a16="http://schemas.microsoft.com/office/drawing/2014/main" val="1274765103"/>
                    </a:ext>
                  </a:extLst>
                </a:gridCol>
                <a:gridCol w="469298">
                  <a:extLst>
                    <a:ext uri="{9D8B030D-6E8A-4147-A177-3AD203B41FA5}">
                      <a16:colId xmlns:a16="http://schemas.microsoft.com/office/drawing/2014/main" val="3971500884"/>
                    </a:ext>
                  </a:extLst>
                </a:gridCol>
                <a:gridCol w="469298">
                  <a:extLst>
                    <a:ext uri="{9D8B030D-6E8A-4147-A177-3AD203B41FA5}">
                      <a16:colId xmlns:a16="http://schemas.microsoft.com/office/drawing/2014/main" val="738974842"/>
                    </a:ext>
                  </a:extLst>
                </a:gridCol>
              </a:tblGrid>
              <a:tr h="322039">
                <a:tc>
                  <a:txBody>
                    <a:bodyPr/>
                    <a:lstStyle/>
                    <a:p>
                      <a:pPr algn="ctr"/>
                      <a:endParaRPr lang="ja-JP" sz="9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ja-JP" altLang="en-US" sz="900" b="0" kern="100" dirty="0">
                          <a:effectLst/>
                          <a:latin typeface="ＭＳ ゴシック" panose="020B0609070205080204" pitchFamily="49" charset="-128"/>
                          <a:ea typeface="ＭＳ ゴシック" panose="020B0609070205080204" pitchFamily="49" charset="-128"/>
                        </a:rPr>
                        <a:t>提案</a:t>
                      </a:r>
                      <a:endParaRPr lang="ja-JP" sz="900" b="0" kern="100" dirty="0">
                        <a:effectLst/>
                        <a:latin typeface="ＭＳ ゴシック" panose="020B0609070205080204" pitchFamily="49" charset="-128"/>
                        <a:ea typeface="ＭＳ ゴシック" panose="020B0609070205080204" pitchFamily="49" charset="-128"/>
                      </a:endParaRPr>
                    </a:p>
                  </a:txBody>
                  <a:tcPr marL="68580" marR="68580" marT="0" marB="0" anchor="ctr"/>
                </a:tc>
                <a:tc>
                  <a:txBody>
                    <a:bodyPr/>
                    <a:lstStyle/>
                    <a:p>
                      <a:pPr algn="ctr"/>
                      <a:r>
                        <a:rPr lang="ja-JP" altLang="en-US" sz="900" b="0" kern="100" dirty="0">
                          <a:effectLst/>
                          <a:latin typeface="ＭＳ ゴシック" panose="020B0609070205080204" pitchFamily="49" charset="-128"/>
                          <a:ea typeface="ＭＳ ゴシック" panose="020B0609070205080204" pitchFamily="49" charset="-128"/>
                        </a:rPr>
                        <a:t>合計得点</a:t>
                      </a:r>
                      <a:endParaRPr lang="ja-JP" sz="900" b="0" kern="100" dirty="0">
                        <a:effectLst/>
                        <a:latin typeface="ＭＳ ゴシック" panose="020B0609070205080204" pitchFamily="49" charset="-128"/>
                        <a:ea typeface="ＭＳ ゴシック" panose="020B0609070205080204" pitchFamily="49" charset="-128"/>
                      </a:endParaRPr>
                    </a:p>
                  </a:txBody>
                  <a:tcPr marL="68580" marR="68580" marT="0" marB="0" anchor="ctr"/>
                </a:tc>
                <a:tc>
                  <a:txBody>
                    <a:bodyPr/>
                    <a:lstStyle/>
                    <a:p>
                      <a:pPr algn="ctr"/>
                      <a:r>
                        <a:rPr lang="ja-JP" altLang="en-US" sz="900" b="0" kern="100" dirty="0">
                          <a:effectLst/>
                          <a:latin typeface="ＭＳ ゴシック" panose="020B0609070205080204" pitchFamily="49" charset="-128"/>
                          <a:ea typeface="ＭＳ ゴシック" panose="020B0609070205080204" pitchFamily="49" charset="-128"/>
                        </a:rPr>
                        <a:t>第</a:t>
                      </a:r>
                      <a:r>
                        <a:rPr lang="en-US" altLang="ja-JP" sz="900" b="0" kern="100" dirty="0">
                          <a:effectLst/>
                          <a:latin typeface="ＭＳ ゴシック" panose="020B0609070205080204" pitchFamily="49" charset="-128"/>
                          <a:ea typeface="ＭＳ ゴシック" panose="020B0609070205080204" pitchFamily="49" charset="-128"/>
                        </a:rPr>
                        <a:t>1</a:t>
                      </a:r>
                    </a:p>
                    <a:p>
                      <a:pPr algn="ctr"/>
                      <a:r>
                        <a:rPr lang="ja-JP" altLang="en-US" sz="900" b="0" kern="100" dirty="0">
                          <a:effectLst/>
                          <a:latin typeface="ＭＳ ゴシック" panose="020B0609070205080204" pitchFamily="49" charset="-128"/>
                          <a:ea typeface="ＭＳ ゴシック" panose="020B0609070205080204" pitchFamily="49" charset="-128"/>
                        </a:rPr>
                        <a:t>希望</a:t>
                      </a:r>
                      <a:endParaRPr lang="ja-JP" sz="900" b="0" kern="100" dirty="0">
                        <a:effectLst/>
                        <a:latin typeface="ＭＳ ゴシック" panose="020B0609070205080204" pitchFamily="49" charset="-128"/>
                        <a:ea typeface="ＭＳ ゴシック" panose="020B0609070205080204" pitchFamily="49" charset="-128"/>
                      </a:endParaRPr>
                    </a:p>
                  </a:txBody>
                  <a:tcPr marL="68580" marR="68580" marT="0" marB="0" anchor="ctr"/>
                </a:tc>
                <a:tc>
                  <a:txBody>
                    <a:bodyPr/>
                    <a:lstStyle/>
                    <a:p>
                      <a:pPr algn="ctr"/>
                      <a:r>
                        <a:rPr lang="ja-JP" altLang="en-US" sz="900" b="0" kern="100" dirty="0">
                          <a:effectLst/>
                          <a:latin typeface="ＭＳ ゴシック" panose="020B0609070205080204" pitchFamily="49" charset="-128"/>
                          <a:ea typeface="ＭＳ ゴシック" panose="020B0609070205080204" pitchFamily="49" charset="-128"/>
                        </a:rPr>
                        <a:t>第</a:t>
                      </a:r>
                      <a:r>
                        <a:rPr lang="en-US" altLang="ja-JP" sz="900" b="0" kern="100" dirty="0">
                          <a:effectLst/>
                          <a:latin typeface="ＭＳ ゴシック" panose="020B0609070205080204" pitchFamily="49" charset="-128"/>
                          <a:ea typeface="ＭＳ ゴシック" panose="020B0609070205080204" pitchFamily="49" charset="-128"/>
                        </a:rPr>
                        <a:t>2</a:t>
                      </a:r>
                    </a:p>
                    <a:p>
                      <a:pPr algn="ctr"/>
                      <a:r>
                        <a:rPr lang="ja-JP" altLang="en-US" sz="900" b="0" kern="100" dirty="0">
                          <a:effectLst/>
                          <a:latin typeface="ＭＳ ゴシック" panose="020B0609070205080204" pitchFamily="49" charset="-128"/>
                          <a:ea typeface="ＭＳ ゴシック" panose="020B0609070205080204" pitchFamily="49" charset="-128"/>
                        </a:rPr>
                        <a:t>希望</a:t>
                      </a:r>
                      <a:endParaRPr lang="ja-JP" sz="900" b="0" kern="100" dirty="0">
                        <a:effectLst/>
                        <a:latin typeface="ＭＳ ゴシック" panose="020B0609070205080204" pitchFamily="49" charset="-128"/>
                        <a:ea typeface="ＭＳ ゴシック" panose="020B0609070205080204" pitchFamily="49" charset="-128"/>
                      </a:endParaRPr>
                    </a:p>
                  </a:txBody>
                  <a:tcPr marL="68580" marR="68580" marT="0" marB="0" anchor="ctr"/>
                </a:tc>
                <a:tc>
                  <a:txBody>
                    <a:bodyPr/>
                    <a:lstStyle/>
                    <a:p>
                      <a:pPr algn="ctr"/>
                      <a:r>
                        <a:rPr lang="ja-JP" altLang="en-US" sz="900" b="0" kern="100" dirty="0">
                          <a:effectLst/>
                          <a:latin typeface="ＭＳ ゴシック" panose="020B0609070205080204" pitchFamily="49" charset="-128"/>
                          <a:ea typeface="ＭＳ ゴシック" panose="020B0609070205080204" pitchFamily="49" charset="-128"/>
                        </a:rPr>
                        <a:t>第</a:t>
                      </a:r>
                      <a:r>
                        <a:rPr lang="en-US" altLang="ja-JP" sz="900" b="0" kern="100" dirty="0">
                          <a:effectLst/>
                          <a:latin typeface="ＭＳ ゴシック" panose="020B0609070205080204" pitchFamily="49" charset="-128"/>
                          <a:ea typeface="ＭＳ ゴシック" panose="020B0609070205080204" pitchFamily="49" charset="-128"/>
                        </a:rPr>
                        <a:t>3</a:t>
                      </a:r>
                    </a:p>
                    <a:p>
                      <a:pPr algn="ctr"/>
                      <a:r>
                        <a:rPr lang="ja-JP" altLang="en-US" sz="900" b="0" kern="100" dirty="0">
                          <a:effectLst/>
                          <a:latin typeface="ＭＳ ゴシック" panose="020B0609070205080204" pitchFamily="49" charset="-128"/>
                          <a:ea typeface="ＭＳ ゴシック" panose="020B0609070205080204" pitchFamily="49" charset="-128"/>
                        </a:rPr>
                        <a:t>希望</a:t>
                      </a:r>
                      <a:endParaRPr lang="ja-JP" sz="900" b="0" kern="100" dirty="0">
                        <a:effectLst/>
                        <a:latin typeface="ＭＳ ゴシック" panose="020B0609070205080204" pitchFamily="49" charset="-128"/>
                        <a:ea typeface="ＭＳ ゴシック" panose="020B0609070205080204" pitchFamily="49" charset="-128"/>
                      </a:endParaRPr>
                    </a:p>
                  </a:txBody>
                  <a:tcPr marL="68580" marR="68580" marT="0" marB="0" anchor="ctr"/>
                </a:tc>
                <a:extLst>
                  <a:ext uri="{0D108BD9-81ED-4DB2-BD59-A6C34878D82A}">
                    <a16:rowId xmlns:a16="http://schemas.microsoft.com/office/drawing/2014/main" val="1894117664"/>
                  </a:ext>
                </a:extLst>
              </a:tr>
              <a:tr h="165262">
                <a:tc rowSpan="3">
                  <a:txBody>
                    <a:bodyPr/>
                    <a:lstStyle/>
                    <a:p>
                      <a:pPr algn="ctr"/>
                      <a:r>
                        <a:rPr lang="ja-JP" sz="900" b="0" kern="100" dirty="0">
                          <a:effectLst/>
                          <a:latin typeface="ＭＳ ゴシック" panose="020B0609070205080204" pitchFamily="49" charset="-128"/>
                          <a:ea typeface="ＭＳ ゴシック" panose="020B0609070205080204" pitchFamily="49" charset="-128"/>
                        </a:rPr>
                        <a:t>飲食</a:t>
                      </a:r>
                      <a:r>
                        <a:rPr lang="ja-JP" altLang="en-US" sz="900" b="0" kern="100" dirty="0">
                          <a:effectLst/>
                          <a:latin typeface="ＭＳ ゴシック" panose="020B0609070205080204" pitchFamily="49" charset="-128"/>
                          <a:ea typeface="ＭＳ ゴシック" panose="020B0609070205080204" pitchFamily="49" charset="-128"/>
                        </a:rPr>
                        <a:t>・</a:t>
                      </a:r>
                      <a:r>
                        <a:rPr lang="ja-JP" sz="900" b="0" kern="100" dirty="0">
                          <a:effectLst/>
                          <a:latin typeface="ＭＳ ゴシック" panose="020B0609070205080204" pitchFamily="49" charset="-128"/>
                          <a:ea typeface="ＭＳ ゴシック" panose="020B0609070205080204" pitchFamily="49" charset="-128"/>
                        </a:rPr>
                        <a:t>物販</a:t>
                      </a:r>
                      <a:endParaRPr lang="en-US" altLang="ja-JP" sz="900" b="0" kern="100" dirty="0">
                        <a:effectLst/>
                        <a:latin typeface="ＭＳ ゴシック" panose="020B0609070205080204" pitchFamily="49" charset="-128"/>
                        <a:ea typeface="ＭＳ ゴシック" panose="020B0609070205080204" pitchFamily="49" charset="-128"/>
                      </a:endParaRPr>
                    </a:p>
                    <a:p>
                      <a:pPr algn="ctr"/>
                      <a:r>
                        <a:rPr lang="ja-JP" altLang="en-US" sz="900" b="0" kern="100" dirty="0">
                          <a:effectLst/>
                          <a:latin typeface="ＭＳ ゴシック" panose="020B0609070205080204" pitchFamily="49" charset="-128"/>
                          <a:ea typeface="ＭＳ ゴシック" panose="020B0609070205080204" pitchFamily="49" charset="-128"/>
                        </a:rPr>
                        <a:t>メイン</a:t>
                      </a:r>
                      <a:endParaRPr lang="ja-JP" sz="9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A</a:t>
                      </a:r>
                      <a:endParaRPr 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120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点</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5</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54355577"/>
                  </a:ext>
                </a:extLst>
              </a:tr>
              <a:tr h="165262">
                <a:tc vMerge="1">
                  <a:txBody>
                    <a:bodyPr/>
                    <a:lstStyle/>
                    <a:p>
                      <a:pPr algn="ct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B</a:t>
                      </a:r>
                      <a:endParaRPr 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95</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点</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4</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923775944"/>
                  </a:ext>
                </a:extLst>
              </a:tr>
              <a:tr h="165262">
                <a:tc vMerge="1">
                  <a:txBody>
                    <a:bodyPr/>
                    <a:lstStyle/>
                    <a:p>
                      <a:pPr algn="ct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C</a:t>
                      </a:r>
                      <a:endParaRPr 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110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点</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5</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4</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465994203"/>
                  </a:ext>
                </a:extLst>
              </a:tr>
              <a:tr h="165262">
                <a:tc rowSpan="3">
                  <a:txBody>
                    <a:bodyPr/>
                    <a:lstStyle/>
                    <a:p>
                      <a:pPr algn="ctr"/>
                      <a:r>
                        <a:rPr lang="ja-JP" sz="900" b="0" kern="100" dirty="0">
                          <a:effectLst/>
                          <a:latin typeface="ＭＳ ゴシック" panose="020B0609070205080204" pitchFamily="49" charset="-128"/>
                          <a:ea typeface="ＭＳ ゴシック" panose="020B0609070205080204" pitchFamily="49" charset="-128"/>
                        </a:rPr>
                        <a:t>体験</a:t>
                      </a:r>
                      <a:endParaRPr lang="en-US" altLang="ja-JP" sz="900" b="0" kern="100" dirty="0">
                        <a:effectLst/>
                        <a:latin typeface="ＭＳ ゴシック" panose="020B0609070205080204" pitchFamily="49" charset="-128"/>
                        <a:ea typeface="ＭＳ ゴシック" panose="020B0609070205080204" pitchFamily="49" charset="-128"/>
                      </a:endParaRPr>
                    </a:p>
                    <a:p>
                      <a:pPr algn="ctr"/>
                      <a:r>
                        <a:rPr lang="ja-JP" altLang="en-US" sz="900" b="0" kern="100" dirty="0">
                          <a:effectLst/>
                          <a:latin typeface="ＭＳ ゴシック" panose="020B0609070205080204" pitchFamily="49" charset="-128"/>
                          <a:ea typeface="ＭＳ ゴシック" panose="020B0609070205080204" pitchFamily="49" charset="-128"/>
                        </a:rPr>
                        <a:t>メイン</a:t>
                      </a:r>
                      <a:endParaRPr lang="ja-JP" sz="9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D</a:t>
                      </a: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点</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5</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617552365"/>
                  </a:ext>
                </a:extLst>
              </a:tr>
              <a:tr h="165262">
                <a:tc vMerge="1">
                  <a:txBody>
                    <a:bodyPr/>
                    <a:lstStyle/>
                    <a:p>
                      <a:pPr algn="ct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E</a:t>
                      </a:r>
                      <a:endParaRPr 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点</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12</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10</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59977881"/>
                  </a:ext>
                </a:extLst>
              </a:tr>
              <a:tr h="165262">
                <a:tc vMerge="1">
                  <a:txBody>
                    <a:bodyPr/>
                    <a:lstStyle/>
                    <a:p>
                      <a:pPr algn="ctr"/>
                      <a:endParaRPr lang="ja-JP" sz="1000" b="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rPr>
                        <a:t>F</a:t>
                      </a:r>
                      <a:endParaRPr lang="ja-JP" sz="900" kern="100" dirty="0">
                        <a:solidFill>
                          <a:srgbClr val="FF0000"/>
                        </a:solidFill>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115</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点</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11</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5</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tc>
                  <a:txBody>
                    <a:bodyPr/>
                    <a:lstStyle/>
                    <a:p>
                      <a:pPr algn="ctr"/>
                      <a:r>
                        <a:rPr lang="en-US" alt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9</a:t>
                      </a:r>
                      <a:r>
                        <a:rPr lang="ja-JP" altLang="en-US"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月</a:t>
                      </a:r>
                      <a:endParaRPr lang="ja-JP" sz="900"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902727085"/>
                  </a:ext>
                </a:extLst>
              </a:tr>
            </a:tbl>
          </a:graphicData>
        </a:graphic>
      </p:graphicFrame>
      <p:sp>
        <p:nvSpPr>
          <p:cNvPr id="18" name="正方形/長方形 17">
            <a:extLst>
              <a:ext uri="{FF2B5EF4-FFF2-40B4-BE49-F238E27FC236}">
                <a16:creationId xmlns:a16="http://schemas.microsoft.com/office/drawing/2014/main" id="{02586169-5752-4737-812B-54412A1E36A0}"/>
              </a:ext>
            </a:extLst>
          </p:cNvPr>
          <p:cNvSpPr/>
          <p:nvPr/>
        </p:nvSpPr>
        <p:spPr>
          <a:xfrm>
            <a:off x="362493" y="4663290"/>
            <a:ext cx="8502215" cy="430887"/>
          </a:xfrm>
          <a:prstGeom prst="rect">
            <a:avLst/>
          </a:prstGeom>
          <a:noFill/>
        </p:spPr>
        <p:txBody>
          <a:bodyPr wrap="square" lIns="91440" tIns="45720" rIns="91440" bIns="45720">
            <a:spAutoFit/>
          </a:bodyPr>
          <a:lstStyle/>
          <a:p>
            <a:r>
              <a:rPr lang="ja-JP" altLang="en-US" sz="1100" dirty="0">
                <a:ln w="0"/>
                <a:latin typeface="ＭＳ ゴシック" panose="020B0609070205080204" pitchFamily="49" charset="-128"/>
                <a:ea typeface="ＭＳ ゴシック" panose="020B0609070205080204" pitchFamily="49" charset="-128"/>
              </a:rPr>
              <a:t>　⑶　</a:t>
            </a:r>
            <a:r>
              <a:rPr lang="ja-JP" altLang="en-US" sz="1100" b="1" u="sng" dirty="0">
                <a:ln w="0"/>
                <a:latin typeface="ＭＳ ゴシック" panose="020B0609070205080204" pitchFamily="49" charset="-128"/>
                <a:ea typeface="ＭＳ ゴシック" panose="020B0609070205080204" pitchFamily="49" charset="-128"/>
              </a:rPr>
              <a:t>過去に実施した事業は、課題を精査し、新たな内容が加味されていなければ、</a:t>
            </a:r>
            <a:r>
              <a:rPr lang="ja-JP" altLang="en-US" sz="11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審査員１人当たり５点を上限に減点する</a:t>
            </a:r>
            <a:r>
              <a:rPr lang="ja-JP" altLang="en-US" sz="1100" dirty="0">
                <a:ln w="0"/>
                <a:latin typeface="ＭＳ ゴシック" panose="020B0609070205080204" pitchFamily="49" charset="-128"/>
                <a:ea typeface="ＭＳ ゴシック" panose="020B0609070205080204" pitchFamily="49" charset="-128"/>
              </a:rPr>
              <a:t>。</a:t>
            </a:r>
            <a:endParaRPr lang="en-US" altLang="ja-JP" sz="1100" dirty="0">
              <a:ln w="0"/>
              <a:latin typeface="ＭＳ ゴシック" panose="020B0609070205080204" pitchFamily="49" charset="-128"/>
              <a:ea typeface="ＭＳ ゴシック" panose="020B0609070205080204" pitchFamily="49" charset="-128"/>
            </a:endParaRPr>
          </a:p>
          <a:p>
            <a:r>
              <a:rPr lang="ja-JP" altLang="en-US" sz="1100" dirty="0">
                <a:ln w="0"/>
                <a:latin typeface="ＭＳ ゴシック" panose="020B0609070205080204" pitchFamily="49" charset="-128"/>
                <a:ea typeface="ＭＳ ゴシック" panose="020B0609070205080204" pitchFamily="49" charset="-128"/>
              </a:rPr>
              <a:t>　　　</a:t>
            </a:r>
            <a:r>
              <a:rPr lang="ja-JP" altLang="en-US" sz="1100" b="1" u="sng" dirty="0">
                <a:ln w="0"/>
                <a:latin typeface="ＭＳ ゴシック" panose="020B0609070205080204" pitchFamily="49" charset="-128"/>
                <a:ea typeface="ＭＳ ゴシック" panose="020B0609070205080204" pitchFamily="49" charset="-128"/>
              </a:rPr>
              <a:t>１日開催の場合、その理由の合理性を判断し、</a:t>
            </a:r>
            <a:r>
              <a:rPr lang="ja-JP" altLang="en-US" sz="1100" b="1" u="sng" dirty="0">
                <a:ln w="0"/>
                <a:solidFill>
                  <a:srgbClr val="FF0000"/>
                </a:solidFill>
                <a:effectLst>
                  <a:outerShdw blurRad="38100" dist="38100" dir="2700000" algn="tl">
                    <a:srgbClr val="000000">
                      <a:alpha val="43137"/>
                    </a:srgbClr>
                  </a:outerShdw>
                </a:effectLst>
                <a:latin typeface="ＭＳ ゴシック" panose="020B0609070205080204" pitchFamily="49" charset="-128"/>
                <a:ea typeface="ＭＳ ゴシック" panose="020B0609070205080204" pitchFamily="49" charset="-128"/>
              </a:rPr>
              <a:t>審査員１人当たり５点を上限に減点する</a:t>
            </a:r>
            <a:r>
              <a:rPr lang="ja-JP" altLang="en-US" sz="1100" dirty="0">
                <a:ln w="0"/>
                <a:latin typeface="ＭＳ ゴシック" panose="020B0609070205080204" pitchFamily="49" charset="-128"/>
                <a:ea typeface="ＭＳ ゴシック" panose="020B0609070205080204" pitchFamily="49" charset="-128"/>
              </a:rPr>
              <a:t>。</a:t>
            </a:r>
          </a:p>
        </p:txBody>
      </p:sp>
    </p:spTree>
    <p:extLst>
      <p:ext uri="{BB962C8B-B14F-4D97-AF65-F5344CB8AC3E}">
        <p14:creationId xmlns:p14="http://schemas.microsoft.com/office/powerpoint/2010/main" val="43949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B737D436-5595-4FB6-8F0B-C90AAE2511EB}"/>
              </a:ext>
            </a:extLst>
          </p:cNvPr>
          <p:cNvSpPr/>
          <p:nvPr/>
        </p:nvSpPr>
        <p:spPr>
          <a:xfrm>
            <a:off x="746564" y="1317141"/>
            <a:ext cx="543339" cy="49922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latin typeface="UD デジタル 教科書体 NK-R" panose="02020400000000000000" pitchFamily="18" charset="-128"/>
                <a:ea typeface="UD デジタル 教科書体 NK-R" panose="02020400000000000000" pitchFamily="18" charset="-128"/>
              </a:rPr>
              <a:t>R</a:t>
            </a:r>
            <a:r>
              <a:rPr kumimoji="1" lang="ja-JP" altLang="en-US" sz="2000" b="1" dirty="0">
                <a:latin typeface="UD デジタル 教科書体 NK-R" panose="02020400000000000000" pitchFamily="18" charset="-128"/>
                <a:ea typeface="UD デジタル 教科書体 NK-R" panose="02020400000000000000" pitchFamily="18" charset="-128"/>
              </a:rPr>
              <a:t>９年度事業</a:t>
            </a:r>
          </a:p>
        </p:txBody>
      </p:sp>
      <p:graphicFrame>
        <p:nvGraphicFramePr>
          <p:cNvPr id="37" name="表 5">
            <a:extLst>
              <a:ext uri="{FF2B5EF4-FFF2-40B4-BE49-F238E27FC236}">
                <a16:creationId xmlns:a16="http://schemas.microsoft.com/office/drawing/2014/main" id="{B4A7F45F-BF06-4C66-B5F3-079AFE7D4A2D}"/>
              </a:ext>
            </a:extLst>
          </p:cNvPr>
          <p:cNvGraphicFramePr>
            <a:graphicFrameLocks noGrp="1"/>
          </p:cNvGraphicFramePr>
          <p:nvPr>
            <p:extLst>
              <p:ext uri="{D42A27DB-BD31-4B8C-83A1-F6EECF244321}">
                <p14:modId xmlns:p14="http://schemas.microsoft.com/office/powerpoint/2010/main" val="4059339442"/>
              </p:ext>
            </p:extLst>
          </p:nvPr>
        </p:nvGraphicFramePr>
        <p:xfrm>
          <a:off x="1399962" y="1317142"/>
          <a:ext cx="7926917" cy="4992218"/>
        </p:xfrm>
        <a:graphic>
          <a:graphicData uri="http://schemas.openxmlformats.org/drawingml/2006/table">
            <a:tbl>
              <a:tblPr firstRow="1" bandRow="1">
                <a:tableStyleId>{5C22544A-7EE6-4342-B048-85BDC9FD1C3A}</a:tableStyleId>
              </a:tblPr>
              <a:tblGrid>
                <a:gridCol w="1640417">
                  <a:extLst>
                    <a:ext uri="{9D8B030D-6E8A-4147-A177-3AD203B41FA5}">
                      <a16:colId xmlns:a16="http://schemas.microsoft.com/office/drawing/2014/main" val="1554096592"/>
                    </a:ext>
                  </a:extLst>
                </a:gridCol>
                <a:gridCol w="1897380">
                  <a:extLst>
                    <a:ext uri="{9D8B030D-6E8A-4147-A177-3AD203B41FA5}">
                      <a16:colId xmlns:a16="http://schemas.microsoft.com/office/drawing/2014/main" val="1087902800"/>
                    </a:ext>
                  </a:extLst>
                </a:gridCol>
                <a:gridCol w="1485900">
                  <a:extLst>
                    <a:ext uri="{9D8B030D-6E8A-4147-A177-3AD203B41FA5}">
                      <a16:colId xmlns:a16="http://schemas.microsoft.com/office/drawing/2014/main" val="2712965564"/>
                    </a:ext>
                  </a:extLst>
                </a:gridCol>
                <a:gridCol w="1062990">
                  <a:extLst>
                    <a:ext uri="{9D8B030D-6E8A-4147-A177-3AD203B41FA5}">
                      <a16:colId xmlns:a16="http://schemas.microsoft.com/office/drawing/2014/main" val="3246205687"/>
                    </a:ext>
                  </a:extLst>
                </a:gridCol>
                <a:gridCol w="982980">
                  <a:extLst>
                    <a:ext uri="{9D8B030D-6E8A-4147-A177-3AD203B41FA5}">
                      <a16:colId xmlns:a16="http://schemas.microsoft.com/office/drawing/2014/main" val="2860474218"/>
                    </a:ext>
                  </a:extLst>
                </a:gridCol>
                <a:gridCol w="857250">
                  <a:extLst>
                    <a:ext uri="{9D8B030D-6E8A-4147-A177-3AD203B41FA5}">
                      <a16:colId xmlns:a16="http://schemas.microsoft.com/office/drawing/2014/main" val="2983202333"/>
                    </a:ext>
                  </a:extLst>
                </a:gridCol>
              </a:tblGrid>
              <a:tr h="1568542">
                <a:tc>
                  <a:txBody>
                    <a:bodyPr/>
                    <a:lstStyle/>
                    <a:p>
                      <a:pPr algn="ctr"/>
                      <a:r>
                        <a:rPr kumimoji="1" lang="en-US" altLang="ja-JP" sz="1800" dirty="0"/>
                        <a:t>R8.10</a:t>
                      </a:r>
                      <a:r>
                        <a:rPr kumimoji="1" lang="ja-JP" altLang="en-US" sz="1800" dirty="0"/>
                        <a:t>月</a:t>
                      </a:r>
                      <a:endParaRPr kumimoji="1" lang="en-US" altLang="ja-JP" sz="1800" dirty="0"/>
                    </a:p>
                  </a:txBody>
                  <a:tcPr anchor="ctr"/>
                </a:tc>
                <a:tc>
                  <a:txBody>
                    <a:bodyPr/>
                    <a:lstStyle/>
                    <a:p>
                      <a:pPr algn="ctr"/>
                      <a:r>
                        <a:rPr kumimoji="1" lang="en-US" altLang="ja-JP" sz="1800" dirty="0"/>
                        <a:t>11</a:t>
                      </a:r>
                      <a:r>
                        <a:rPr kumimoji="1" lang="ja-JP" altLang="en-US" sz="1800" dirty="0"/>
                        <a:t>月</a:t>
                      </a:r>
                    </a:p>
                  </a:txBody>
                  <a:tcPr anchor="ctr"/>
                </a:tc>
                <a:tc>
                  <a:txBody>
                    <a:bodyPr/>
                    <a:lstStyle/>
                    <a:p>
                      <a:pPr algn="ctr"/>
                      <a:r>
                        <a:rPr kumimoji="1" lang="en-US" altLang="ja-JP" sz="1800" dirty="0"/>
                        <a:t>12</a:t>
                      </a:r>
                      <a:r>
                        <a:rPr kumimoji="1" lang="ja-JP" altLang="en-US" sz="1800" dirty="0"/>
                        <a:t>月</a:t>
                      </a:r>
                    </a:p>
                  </a:txBody>
                  <a:tcPr anchor="ctr">
                    <a:solidFill>
                      <a:schemeClr val="accent1"/>
                    </a:solidFill>
                  </a:tcPr>
                </a:tc>
                <a:tc>
                  <a:txBody>
                    <a:bodyPr/>
                    <a:lstStyle/>
                    <a:p>
                      <a:pPr algn="ctr"/>
                      <a:r>
                        <a:rPr kumimoji="1" lang="en-US" altLang="ja-JP" sz="1800" dirty="0"/>
                        <a:t>R9.1</a:t>
                      </a:r>
                      <a:r>
                        <a:rPr kumimoji="1" lang="ja-JP" altLang="en-US" sz="1800" dirty="0"/>
                        <a:t>月</a:t>
                      </a:r>
                    </a:p>
                  </a:txBody>
                  <a:tcPr anchor="ctr">
                    <a:solidFill>
                      <a:schemeClr val="accent1"/>
                    </a:solidFill>
                  </a:tcPr>
                </a:tc>
                <a:tc>
                  <a:txBody>
                    <a:bodyPr/>
                    <a:lstStyle/>
                    <a:p>
                      <a:pPr algn="ctr"/>
                      <a:r>
                        <a:rPr kumimoji="1" lang="en-US" altLang="ja-JP" sz="1800" dirty="0"/>
                        <a:t>2</a:t>
                      </a:r>
                      <a:r>
                        <a:rPr kumimoji="1" lang="ja-JP" altLang="en-US" sz="1800" dirty="0"/>
                        <a:t>月</a:t>
                      </a:r>
                    </a:p>
                  </a:txBody>
                  <a:tcPr anchor="ctr">
                    <a:solidFill>
                      <a:schemeClr val="accent1"/>
                    </a:solidFill>
                  </a:tcPr>
                </a:tc>
                <a:tc>
                  <a:txBody>
                    <a:bodyPr/>
                    <a:lstStyle/>
                    <a:p>
                      <a:pPr algn="ctr"/>
                      <a:r>
                        <a:rPr kumimoji="1" lang="en-US" altLang="ja-JP" sz="1800" dirty="0"/>
                        <a:t>3</a:t>
                      </a:r>
                      <a:r>
                        <a:rPr kumimoji="1" lang="ja-JP" altLang="en-US" sz="1800" dirty="0"/>
                        <a:t>月</a:t>
                      </a:r>
                    </a:p>
                  </a:txBody>
                  <a:tcPr anchor="ctr">
                    <a:solidFill>
                      <a:schemeClr val="accent1"/>
                    </a:solidFill>
                  </a:tcPr>
                </a:tc>
                <a:extLst>
                  <a:ext uri="{0D108BD9-81ED-4DB2-BD59-A6C34878D82A}">
                    <a16:rowId xmlns:a16="http://schemas.microsoft.com/office/drawing/2014/main" val="3072808020"/>
                  </a:ext>
                </a:extLst>
              </a:tr>
              <a:tr h="3423676">
                <a:tc>
                  <a:txBody>
                    <a:bodyPr/>
                    <a:lstStyle/>
                    <a:p>
                      <a:endParaRPr kumimoji="1" lang="ja-JP" altLang="en-US" dirty="0"/>
                    </a:p>
                  </a:txBody>
                  <a:tcPr>
                    <a:solidFill>
                      <a:schemeClr val="accent5">
                        <a:lumMod val="20000"/>
                        <a:lumOff val="80000"/>
                      </a:schemeClr>
                    </a:solidFill>
                  </a:tcPr>
                </a:tc>
                <a:tc>
                  <a:txBody>
                    <a:bodyPr/>
                    <a:lstStyle/>
                    <a:p>
                      <a:endParaRPr kumimoji="1" lang="ja-JP" altLang="en-US" dirty="0"/>
                    </a:p>
                  </a:txBody>
                  <a:tcPr>
                    <a:solidFill>
                      <a:schemeClr val="accent5">
                        <a:lumMod val="20000"/>
                        <a:lumOff val="80000"/>
                      </a:schemeClr>
                    </a:solidFill>
                  </a:tcPr>
                </a:tc>
                <a:tc>
                  <a:txBody>
                    <a:bodyPr/>
                    <a:lstStyle/>
                    <a:p>
                      <a:endParaRPr kumimoji="1" lang="ja-JP" altLang="en-US" dirty="0"/>
                    </a:p>
                  </a:txBody>
                  <a:tcPr>
                    <a:solidFill>
                      <a:schemeClr val="accent5">
                        <a:lumMod val="20000"/>
                        <a:lumOff val="80000"/>
                      </a:schemeClr>
                    </a:solidFill>
                  </a:tcPr>
                </a:tc>
                <a:tc>
                  <a:txBody>
                    <a:bodyPr/>
                    <a:lstStyle/>
                    <a:p>
                      <a:endParaRPr kumimoji="1" lang="ja-JP" altLang="en-US" dirty="0"/>
                    </a:p>
                  </a:txBody>
                  <a:tcPr>
                    <a:solidFill>
                      <a:schemeClr val="accent5">
                        <a:lumMod val="20000"/>
                        <a:lumOff val="80000"/>
                      </a:schemeClr>
                    </a:solidFill>
                  </a:tcPr>
                </a:tc>
                <a:tc>
                  <a:txBody>
                    <a:bodyPr/>
                    <a:lstStyle/>
                    <a:p>
                      <a:endParaRPr kumimoji="1" lang="ja-JP" altLang="en-US" dirty="0"/>
                    </a:p>
                  </a:txBody>
                  <a:tcPr>
                    <a:solidFill>
                      <a:schemeClr val="accent5">
                        <a:lumMod val="20000"/>
                        <a:lumOff val="80000"/>
                      </a:schemeClr>
                    </a:solidFill>
                  </a:tcPr>
                </a:tc>
                <a:tc>
                  <a:txBody>
                    <a:bodyPr/>
                    <a:lstStyle/>
                    <a:p>
                      <a:endParaRPr kumimoji="1" lang="ja-JP" altLang="en-US" dirty="0"/>
                    </a:p>
                  </a:txBody>
                  <a:tcPr>
                    <a:solidFill>
                      <a:schemeClr val="accent5">
                        <a:lumMod val="20000"/>
                        <a:lumOff val="80000"/>
                      </a:schemeClr>
                    </a:solidFill>
                  </a:tcPr>
                </a:tc>
                <a:extLst>
                  <a:ext uri="{0D108BD9-81ED-4DB2-BD59-A6C34878D82A}">
                    <a16:rowId xmlns:a16="http://schemas.microsoft.com/office/drawing/2014/main" val="3057953572"/>
                  </a:ext>
                </a:extLst>
              </a:tr>
            </a:tbl>
          </a:graphicData>
        </a:graphic>
      </p:graphicFrame>
      <p:sp>
        <p:nvSpPr>
          <p:cNvPr id="44" name="矢印: 右 43">
            <a:extLst>
              <a:ext uri="{FF2B5EF4-FFF2-40B4-BE49-F238E27FC236}">
                <a16:creationId xmlns:a16="http://schemas.microsoft.com/office/drawing/2014/main" id="{3C94B429-AFEA-4778-B023-820E5EBEF89D}"/>
              </a:ext>
            </a:extLst>
          </p:cNvPr>
          <p:cNvSpPr/>
          <p:nvPr/>
        </p:nvSpPr>
        <p:spPr>
          <a:xfrm>
            <a:off x="1289903" y="4225488"/>
            <a:ext cx="7926917" cy="632108"/>
          </a:xfrm>
          <a:prstGeom prst="rightArrow">
            <a:avLst>
              <a:gd name="adj1" fmla="val 50000"/>
              <a:gd name="adj2" fmla="val 34848"/>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a:latin typeface="UD デジタル 教科書体 NK-R" panose="02020400000000000000" pitchFamily="18" charset="-128"/>
              <a:ea typeface="UD デジタル 教科書体 NK-R" panose="02020400000000000000" pitchFamily="18" charset="-128"/>
            </a:endParaRPr>
          </a:p>
        </p:txBody>
      </p:sp>
      <p:sp>
        <p:nvSpPr>
          <p:cNvPr id="47" name="正方形/長方形 46">
            <a:extLst>
              <a:ext uri="{FF2B5EF4-FFF2-40B4-BE49-F238E27FC236}">
                <a16:creationId xmlns:a16="http://schemas.microsoft.com/office/drawing/2014/main" id="{4D503B05-A580-4A6A-AD3D-6F7B445D5444}"/>
              </a:ext>
            </a:extLst>
          </p:cNvPr>
          <p:cNvSpPr/>
          <p:nvPr/>
        </p:nvSpPr>
        <p:spPr>
          <a:xfrm>
            <a:off x="1395226" y="2927406"/>
            <a:ext cx="2499304" cy="3295298"/>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企画書受付</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48" name="正方形/長方形 47">
            <a:extLst>
              <a:ext uri="{FF2B5EF4-FFF2-40B4-BE49-F238E27FC236}">
                <a16:creationId xmlns:a16="http://schemas.microsoft.com/office/drawing/2014/main" id="{12ACC47A-0C4E-468F-BBDA-CC8AA773BFEA}"/>
              </a:ext>
            </a:extLst>
          </p:cNvPr>
          <p:cNvSpPr/>
          <p:nvPr/>
        </p:nvSpPr>
        <p:spPr>
          <a:xfrm>
            <a:off x="1427752" y="3020864"/>
            <a:ext cx="382451" cy="304135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手続開始の周知</a:t>
            </a:r>
          </a:p>
        </p:txBody>
      </p:sp>
      <p:sp>
        <p:nvSpPr>
          <p:cNvPr id="49" name="正方形/長方形 48">
            <a:extLst>
              <a:ext uri="{FF2B5EF4-FFF2-40B4-BE49-F238E27FC236}">
                <a16:creationId xmlns:a16="http://schemas.microsoft.com/office/drawing/2014/main" id="{E51517B6-77D1-4512-B9B9-520F20C8BB2F}"/>
              </a:ext>
            </a:extLst>
          </p:cNvPr>
          <p:cNvSpPr/>
          <p:nvPr/>
        </p:nvSpPr>
        <p:spPr>
          <a:xfrm>
            <a:off x="1887348" y="3020863"/>
            <a:ext cx="382451" cy="30413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質問受付</a:t>
            </a:r>
          </a:p>
        </p:txBody>
      </p:sp>
      <p:sp>
        <p:nvSpPr>
          <p:cNvPr id="52" name="正方形/長方形 51">
            <a:extLst>
              <a:ext uri="{FF2B5EF4-FFF2-40B4-BE49-F238E27FC236}">
                <a16:creationId xmlns:a16="http://schemas.microsoft.com/office/drawing/2014/main" id="{EA04FFB6-DD74-4437-8992-4D8BDE40A1BD}"/>
              </a:ext>
            </a:extLst>
          </p:cNvPr>
          <p:cNvSpPr/>
          <p:nvPr/>
        </p:nvSpPr>
        <p:spPr>
          <a:xfrm>
            <a:off x="4525571" y="2927406"/>
            <a:ext cx="382453" cy="329529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審査会・プレゼン</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53" name="正方形/長方形 52">
            <a:extLst>
              <a:ext uri="{FF2B5EF4-FFF2-40B4-BE49-F238E27FC236}">
                <a16:creationId xmlns:a16="http://schemas.microsoft.com/office/drawing/2014/main" id="{A772A17D-A459-4E67-9A5A-C65DE6468EC8}"/>
              </a:ext>
            </a:extLst>
          </p:cNvPr>
          <p:cNvSpPr/>
          <p:nvPr/>
        </p:nvSpPr>
        <p:spPr>
          <a:xfrm>
            <a:off x="5013346" y="2927406"/>
            <a:ext cx="382452" cy="329529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1"/>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優先交渉権者決定</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56" name="正方形/長方形 55">
            <a:extLst>
              <a:ext uri="{FF2B5EF4-FFF2-40B4-BE49-F238E27FC236}">
                <a16:creationId xmlns:a16="http://schemas.microsoft.com/office/drawing/2014/main" id="{B38A0FAA-F88C-46AF-B2C9-B28E6617224E}"/>
              </a:ext>
            </a:extLst>
          </p:cNvPr>
          <p:cNvSpPr/>
          <p:nvPr/>
        </p:nvSpPr>
        <p:spPr>
          <a:xfrm>
            <a:off x="5455304" y="2927406"/>
            <a:ext cx="374569" cy="3295298"/>
          </a:xfrm>
          <a:prstGeom prst="rect">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1"/>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理事会</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57" name="正方形/長方形 56">
            <a:extLst>
              <a:ext uri="{FF2B5EF4-FFF2-40B4-BE49-F238E27FC236}">
                <a16:creationId xmlns:a16="http://schemas.microsoft.com/office/drawing/2014/main" id="{CE9E550D-C59D-41F7-A54E-28A49A4B9FAD}"/>
              </a:ext>
            </a:extLst>
          </p:cNvPr>
          <p:cNvSpPr/>
          <p:nvPr/>
        </p:nvSpPr>
        <p:spPr>
          <a:xfrm>
            <a:off x="6504186" y="2927406"/>
            <a:ext cx="2223571" cy="329529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1"/>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事業に向けた準備</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64" name="正方形/長方形 63">
            <a:extLst>
              <a:ext uri="{FF2B5EF4-FFF2-40B4-BE49-F238E27FC236}">
                <a16:creationId xmlns:a16="http://schemas.microsoft.com/office/drawing/2014/main" id="{11E6D682-F591-4B97-AD2A-8507DAE5FDA8}"/>
              </a:ext>
            </a:extLst>
          </p:cNvPr>
          <p:cNvSpPr/>
          <p:nvPr/>
        </p:nvSpPr>
        <p:spPr>
          <a:xfrm>
            <a:off x="2664701" y="239164"/>
            <a:ext cx="4910319" cy="954107"/>
          </a:xfrm>
          <a:prstGeom prst="rect">
            <a:avLst/>
          </a:prstGeom>
          <a:noFill/>
        </p:spPr>
        <p:txBody>
          <a:bodyPr wrap="none" lIns="91440" tIns="45720" rIns="91440" bIns="45720">
            <a:spAutoFit/>
          </a:bodyPr>
          <a:lstStyle/>
          <a:p>
            <a:pPr algn="ctr"/>
            <a:r>
              <a:rPr lang="ja-JP" altLang="en-US" sz="2800" dirty="0">
                <a:ln w="0"/>
                <a:effectLst>
                  <a:outerShdw blurRad="38100" dist="19050" dir="2700000" algn="tl" rotWithShape="0">
                    <a:schemeClr val="dk1">
                      <a:alpha val="40000"/>
                    </a:schemeClr>
                  </a:outerShdw>
                </a:effectLst>
                <a:latin typeface="UD デジタル 教科書体 NK-R" panose="02020400000000000000" pitchFamily="18" charset="-128"/>
                <a:ea typeface="UD デジタル 教科書体 NK-R" panose="02020400000000000000" pitchFamily="18" charset="-128"/>
              </a:rPr>
              <a:t>令和９年度　指定事業運営業務</a:t>
            </a:r>
            <a:endParaRPr lang="en-US" altLang="ja-JP" sz="2800" dirty="0">
              <a:ln w="0"/>
              <a:effectLst>
                <a:outerShdw blurRad="38100" dist="19050" dir="2700000" algn="tl" rotWithShape="0">
                  <a:schemeClr val="dk1">
                    <a:alpha val="40000"/>
                  </a:schemeClr>
                </a:outerShdw>
              </a:effectLst>
              <a:latin typeface="UD デジタル 教科書体 NK-R" panose="02020400000000000000" pitchFamily="18" charset="-128"/>
              <a:ea typeface="UD デジタル 教科書体 NK-R" panose="02020400000000000000" pitchFamily="18" charset="-128"/>
            </a:endParaRPr>
          </a:p>
          <a:p>
            <a:pPr algn="ctr"/>
            <a:r>
              <a:rPr lang="ja-JP" altLang="en-US" sz="2800" dirty="0">
                <a:ln w="0"/>
                <a:effectLst>
                  <a:outerShdw blurRad="38100" dist="19050" dir="2700000" algn="tl" rotWithShape="0">
                    <a:schemeClr val="dk1">
                      <a:alpha val="40000"/>
                    </a:schemeClr>
                  </a:outerShdw>
                </a:effectLst>
                <a:latin typeface="UD デジタル 教科書体 NK-R" panose="02020400000000000000" pitchFamily="18" charset="-128"/>
                <a:ea typeface="UD デジタル 教科書体 NK-R" panose="02020400000000000000" pitchFamily="18" charset="-128"/>
              </a:rPr>
              <a:t>事業選定スケジュール</a:t>
            </a:r>
          </a:p>
        </p:txBody>
      </p:sp>
      <p:sp>
        <p:nvSpPr>
          <p:cNvPr id="27" name="正方形/長方形 26">
            <a:extLst>
              <a:ext uri="{FF2B5EF4-FFF2-40B4-BE49-F238E27FC236}">
                <a16:creationId xmlns:a16="http://schemas.microsoft.com/office/drawing/2014/main" id="{1C1BF7F8-0617-4BC5-8549-BEAD45E78E4A}"/>
              </a:ext>
            </a:extLst>
          </p:cNvPr>
          <p:cNvSpPr/>
          <p:nvPr/>
        </p:nvSpPr>
        <p:spPr>
          <a:xfrm>
            <a:off x="4018824" y="2927406"/>
            <a:ext cx="382453" cy="329529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書類審査（必要に応じて）</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
        <p:nvSpPr>
          <p:cNvPr id="29" name="正方形/長方形 28">
            <a:extLst>
              <a:ext uri="{FF2B5EF4-FFF2-40B4-BE49-F238E27FC236}">
                <a16:creationId xmlns:a16="http://schemas.microsoft.com/office/drawing/2014/main" id="{62C5D426-672B-444C-AB84-0DE0A03A0BB1}"/>
              </a:ext>
            </a:extLst>
          </p:cNvPr>
          <p:cNvSpPr/>
          <p:nvPr/>
        </p:nvSpPr>
        <p:spPr>
          <a:xfrm>
            <a:off x="5938208" y="2927406"/>
            <a:ext cx="382452" cy="329529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nchorCtr="1"/>
          <a:lstStyle/>
          <a:p>
            <a:pPr algn="ctr"/>
            <a:r>
              <a:rPr kumimoji="1" lang="ja-JP" altLang="en-US" sz="2000" b="1" dirty="0">
                <a:solidFill>
                  <a:schemeClr val="tx1"/>
                </a:solidFill>
                <a:latin typeface="UD デジタル 教科書体 NK-R" panose="02020400000000000000" pitchFamily="18" charset="-128"/>
                <a:ea typeface="UD デジタル 教科書体 NK-R" panose="02020400000000000000" pitchFamily="18" charset="-128"/>
              </a:rPr>
              <a:t>採択通知の送付</a:t>
            </a:r>
            <a:endParaRPr kumimoji="1" lang="en-US" altLang="ja-JP" sz="2000" b="1" dirty="0">
              <a:solidFill>
                <a:schemeClr val="tx1"/>
              </a:solidFill>
              <a:latin typeface="UD デジタル 教科書体 NK-R" panose="02020400000000000000" pitchFamily="18" charset="-128"/>
              <a:ea typeface="UD デジタル 教科書体 NK-R" panose="02020400000000000000" pitchFamily="18" charset="-128"/>
            </a:endParaRPr>
          </a:p>
        </p:txBody>
      </p:sp>
    </p:spTree>
    <p:extLst>
      <p:ext uri="{BB962C8B-B14F-4D97-AF65-F5344CB8AC3E}">
        <p14:creationId xmlns:p14="http://schemas.microsoft.com/office/powerpoint/2010/main" val="296907043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1592</TotalTime>
  <Words>1286</Words>
  <Application>Microsoft Office PowerPoint</Application>
  <PresentationFormat>A4 210 x 297 mm</PresentationFormat>
  <Paragraphs>156</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ＭＳ ゴシック</vt:lpstr>
      <vt:lpstr>ＭＳ 明朝</vt:lpstr>
      <vt:lpstr>UD デジタル 教科書体 NK-R</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高橋 潤</dc:creator>
  <cp:lastModifiedBy>高橋 潤</cp:lastModifiedBy>
  <cp:revision>127</cp:revision>
  <cp:lastPrinted>2024-09-05T06:29:31Z</cp:lastPrinted>
  <dcterms:created xsi:type="dcterms:W3CDTF">2023-08-30T06:37:38Z</dcterms:created>
  <dcterms:modified xsi:type="dcterms:W3CDTF">2026-09-28T02:31:20Z</dcterms:modified>
</cp:coreProperties>
</file>